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10f790b5f4_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g110f790b5f4_1_2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0f790b5f4_1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110f790b5f4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10f790b5f4_1_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110f790b5f4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10f790b5f4_1_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110f790b5f4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10de17fa16e_3_10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10de17fa16e_3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10f790b5f4_1_1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110f790b5f4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0de17fa16e_3_5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10de17fa16e_3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10de17fa16e_3_7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10de17fa16e_3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10de17fa16e_3_7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10de17fa16e_3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112638b049d_5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112638b049d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6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5" name="Google Shape;35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41" name="Google Shape;41;p7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42" name="Google Shape;42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8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8" name="Google Shape;48;p8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9" name="Google Shape;49;p8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0" name="Google Shape;50;p8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1" name="Google Shape;51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s://github.com/stevengj/1806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Relationship Id="rId4" Type="http://schemas.openxmlformats.org/officeDocument/2006/relationships/image" Target="../media/image15.png"/><Relationship Id="rId5" Type="http://schemas.openxmlformats.org/officeDocument/2006/relationships/image" Target="../media/image2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Relationship Id="rId4" Type="http://schemas.openxmlformats.org/officeDocument/2006/relationships/image" Target="../media/image7.jpg"/><Relationship Id="rId5" Type="http://schemas.openxmlformats.org/officeDocument/2006/relationships/image" Target="../media/image9.png"/><Relationship Id="rId6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png"/><Relationship Id="rId4" Type="http://schemas.openxmlformats.org/officeDocument/2006/relationships/image" Target="../media/image1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png"/><Relationship Id="rId4" Type="http://schemas.openxmlformats.org/officeDocument/2006/relationships/image" Target="../media/image3.png"/><Relationship Id="rId5" Type="http://schemas.openxmlformats.org/officeDocument/2006/relationships/image" Target="../media/image1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8.png"/><Relationship Id="rId4" Type="http://schemas.openxmlformats.org/officeDocument/2006/relationships/image" Target="../media/image6.png"/><Relationship Id="rId5" Type="http://schemas.openxmlformats.org/officeDocument/2006/relationships/image" Target="../media/image1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0.png"/><Relationship Id="rId4" Type="http://schemas.openxmlformats.org/officeDocument/2006/relationships/image" Target="../media/image24.png"/><Relationship Id="rId5" Type="http://schemas.openxmlformats.org/officeDocument/2006/relationships/image" Target="../media/image30.png"/><Relationship Id="rId6" Type="http://schemas.openxmlformats.org/officeDocument/2006/relationships/image" Target="../media/image25.png"/><Relationship Id="rId7" Type="http://schemas.openxmlformats.org/officeDocument/2006/relationships/image" Target="../media/image3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3.png"/><Relationship Id="rId4" Type="http://schemas.openxmlformats.org/officeDocument/2006/relationships/image" Target="../media/image28.png"/><Relationship Id="rId5" Type="http://schemas.openxmlformats.org/officeDocument/2006/relationships/image" Target="../media/image2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1.png"/><Relationship Id="rId4" Type="http://schemas.openxmlformats.org/officeDocument/2006/relationships/image" Target="../media/image2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6.png"/><Relationship Id="rId4" Type="http://schemas.openxmlformats.org/officeDocument/2006/relationships/image" Target="../media/image34.png"/><Relationship Id="rId5" Type="http://schemas.openxmlformats.org/officeDocument/2006/relationships/image" Target="../media/image29.png"/><Relationship Id="rId6" Type="http://schemas.openxmlformats.org/officeDocument/2006/relationships/image" Target="../media/image2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5.png"/><Relationship Id="rId4" Type="http://schemas.openxmlformats.org/officeDocument/2006/relationships/image" Target="../media/image33.png"/><Relationship Id="rId5" Type="http://schemas.openxmlformats.org/officeDocument/2006/relationships/image" Target="../media/image3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piazza.com/class/kykapaoapky33j" TargetMode="External"/><Relationship Id="rId4" Type="http://schemas.openxmlformats.org/officeDocument/2006/relationships/hyperlink" Target="https://psetpartners.mit.edu/" TargetMode="External"/><Relationship Id="rId5" Type="http://schemas.openxmlformats.org/officeDocument/2006/relationships/hyperlink" Target="https://math.mit.edu/learningcenter/" TargetMode="External"/><Relationship Id="rId6" Type="http://schemas.openxmlformats.org/officeDocument/2006/relationships/hyperlink" Target="https://ome.mit.edu/programs/talented-scholars-resource-room-tsr2" TargetMode="External"/><Relationship Id="rId7" Type="http://schemas.openxmlformats.org/officeDocument/2006/relationships/hyperlink" Target="https://ome.mit.edu/programs/talented-scholars-resource-room-tsr2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1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/>
          <p:nvPr>
            <p:ph type="ctrTitle"/>
          </p:nvPr>
        </p:nvSpPr>
        <p:spPr>
          <a:xfrm>
            <a:off x="685800" y="507586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3600"/>
              <a:buFont typeface="Calibri"/>
              <a:buNone/>
            </a:pPr>
            <a:r>
              <a:rPr i="1" lang="en-US" sz="3600">
                <a:solidFill>
                  <a:srgbClr val="7F7F7F"/>
                </a:solidFill>
              </a:rPr>
              <a:t>— course overview —</a:t>
            </a:r>
            <a:br>
              <a:rPr lang="en-US">
                <a:solidFill>
                  <a:srgbClr val="7F7F7F"/>
                </a:solidFill>
              </a:rPr>
            </a:br>
            <a:r>
              <a:rPr lang="en-US">
                <a:solidFill>
                  <a:srgbClr val="0000FF"/>
                </a:solidFill>
              </a:rPr>
              <a:t>18.06</a:t>
            </a:r>
            <a:r>
              <a:rPr lang="en-US"/>
              <a:t>: </a:t>
            </a:r>
            <a:r>
              <a:rPr lang="en-US">
                <a:solidFill>
                  <a:srgbClr val="0000FF"/>
                </a:solidFill>
              </a:rPr>
              <a:t>Linear Algebra</a:t>
            </a:r>
            <a:r>
              <a:rPr lang="en-US"/>
              <a:t> </a:t>
            </a:r>
            <a:endParaRPr/>
          </a:p>
        </p:txBody>
      </p:sp>
      <p:sp>
        <p:nvSpPr>
          <p:cNvPr id="85" name="Google Shape;85;p13"/>
          <p:cNvSpPr txBox="1"/>
          <p:nvPr>
            <p:ph idx="1" type="subTitle"/>
          </p:nvPr>
        </p:nvSpPr>
        <p:spPr>
          <a:xfrm>
            <a:off x="879376" y="2364159"/>
            <a:ext cx="7385248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3200"/>
              <a:buNone/>
            </a:pPr>
            <a:r>
              <a:rPr lang="en-US">
                <a:solidFill>
                  <a:srgbClr val="0000FF"/>
                </a:solidFill>
              </a:rPr>
              <a:t>Prof. Steven Johnson,</a:t>
            </a:r>
            <a:endParaRPr/>
          </a:p>
          <a:p>
            <a:pPr indent="0" lvl="0" marL="0" rtl="0" algn="ctr">
              <a:spcBef>
                <a:spcPts val="640"/>
              </a:spcBef>
              <a:spcAft>
                <a:spcPts val="0"/>
              </a:spcAft>
              <a:buClr>
                <a:srgbClr val="0000FF"/>
              </a:buClr>
              <a:buSzPts val="3200"/>
              <a:buNone/>
            </a:pPr>
            <a:r>
              <a:rPr lang="en-US">
                <a:solidFill>
                  <a:srgbClr val="0000FF"/>
                </a:solidFill>
              </a:rPr>
              <a:t>MIT Applied Math, Physics</a:t>
            </a:r>
            <a:endParaRPr/>
          </a:p>
          <a:p>
            <a:pPr indent="0" lvl="0" marL="0" rt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</a:pPr>
            <a:r>
              <a:rPr lang="en-US"/>
              <a:t>Spring  2022</a:t>
            </a:r>
            <a:endParaRPr/>
          </a:p>
        </p:txBody>
      </p:sp>
      <p:sp>
        <p:nvSpPr>
          <p:cNvPr id="86" name="Google Shape;86;p13"/>
          <p:cNvSpPr txBox="1"/>
          <p:nvPr/>
        </p:nvSpPr>
        <p:spPr>
          <a:xfrm>
            <a:off x="907550" y="4312775"/>
            <a:ext cx="76332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all materials: </a:t>
            </a:r>
            <a:r>
              <a:rPr b="0" i="0" lang="en-US" sz="24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https://github.com/stevengj/1806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pset submission/grades/announcements </a:t>
            </a:r>
            <a:r>
              <a:rPr i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only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MIT Canvas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Google Shape;87;p13"/>
          <p:cNvSpPr txBox="1"/>
          <p:nvPr/>
        </p:nvSpPr>
        <p:spPr>
          <a:xfrm>
            <a:off x="879376" y="5557009"/>
            <a:ext cx="7633169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Textbook: </a:t>
            </a: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Strang, </a:t>
            </a:r>
            <a:r>
              <a:rPr b="0" i="1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Introduction to Linear Algebra</a:t>
            </a: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5</a:t>
            </a:r>
            <a:r>
              <a:rPr b="0" baseline="3000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</a:t>
            </a: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edition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                   + supplementary notes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2"/>
          <p:cNvSpPr txBox="1"/>
          <p:nvPr>
            <p:ph type="title"/>
          </p:nvPr>
        </p:nvSpPr>
        <p:spPr>
          <a:xfrm>
            <a:off x="457200" y="6295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US"/>
              <a:t>Engineering &amp; Scientific Modeling</a:t>
            </a:r>
            <a:br>
              <a:rPr lang="en-US"/>
            </a:br>
            <a:r>
              <a:rPr lang="en-US" sz="3100"/>
              <a:t>[ 18.303, 18.330, 6.336, 6.339, … ]</a:t>
            </a:r>
            <a:endParaRPr/>
          </a:p>
        </p:txBody>
      </p:sp>
      <p:pic>
        <p:nvPicPr>
          <p:cNvPr descr="bike.png" id="161" name="Google Shape;161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152" y="1219945"/>
            <a:ext cx="5267563" cy="394233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2"/>
          <p:cNvSpPr/>
          <p:nvPr/>
        </p:nvSpPr>
        <p:spPr>
          <a:xfrm>
            <a:off x="3223370" y="1348584"/>
            <a:ext cx="1287532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http://gmsh.info/</a:t>
            </a:r>
            <a:endParaRPr/>
          </a:p>
        </p:txBody>
      </p:sp>
      <p:sp>
        <p:nvSpPr>
          <p:cNvPr id="163" name="Google Shape;163;p22"/>
          <p:cNvSpPr txBox="1"/>
          <p:nvPr/>
        </p:nvSpPr>
        <p:spPr>
          <a:xfrm>
            <a:off x="5493331" y="1348584"/>
            <a:ext cx="3561617" cy="25545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Unknown functions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(fluid flow, mechanical stress,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electromagnetic fields, …) </a:t>
            </a:r>
            <a:r>
              <a:rPr lang="en-US" sz="20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approximated</a:t>
            </a: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by values on a </a:t>
            </a:r>
            <a:r>
              <a:rPr lang="en-US" sz="20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discrete mesh/grid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e.g. 100x100x100 grid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       = 10</a:t>
            </a:r>
            <a:r>
              <a:rPr baseline="30000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unknowns!</a:t>
            </a:r>
            <a:endParaRPr/>
          </a:p>
        </p:txBody>
      </p:sp>
      <p:pic>
        <p:nvPicPr>
          <p:cNvPr descr="151218edne-mentor-graphics-new-floefd-mesh-visual.png" id="164" name="Google Shape;164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4128311"/>
            <a:ext cx="4308416" cy="2606773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2"/>
          <p:cNvSpPr/>
          <p:nvPr/>
        </p:nvSpPr>
        <p:spPr>
          <a:xfrm>
            <a:off x="1930842" y="6318578"/>
            <a:ext cx="2377574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http://www.electronics-eetimes.com/</a:t>
            </a:r>
            <a:endParaRPr/>
          </a:p>
        </p:txBody>
      </p:sp>
      <p:pic>
        <p:nvPicPr>
          <p:cNvPr descr="images.jpg" id="166" name="Google Shape;166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912346" y="4452212"/>
            <a:ext cx="3946428" cy="2127976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2"/>
          <p:cNvSpPr/>
          <p:nvPr/>
        </p:nvSpPr>
        <p:spPr>
          <a:xfrm>
            <a:off x="7543390" y="6314213"/>
            <a:ext cx="1064113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comsol.com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LLUSTRATION3.PNG.png" id="172" name="Google Shape;172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99701" y="3499927"/>
            <a:ext cx="2551104" cy="1679043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3"/>
          <p:cNvSpPr txBox="1"/>
          <p:nvPr>
            <p:ph type="title"/>
          </p:nvPr>
        </p:nvSpPr>
        <p:spPr>
          <a:xfrm>
            <a:off x="3890420" y="-10082"/>
            <a:ext cx="4796379" cy="99540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US"/>
              <a:t>Data analysis</a:t>
            </a:r>
            <a:br>
              <a:rPr lang="en-US"/>
            </a:br>
            <a:r>
              <a:rPr lang="en-US"/>
              <a:t>and Machine Learning</a:t>
            </a:r>
            <a:endParaRPr/>
          </a:p>
        </p:txBody>
      </p:sp>
      <p:pic>
        <p:nvPicPr>
          <p:cNvPr descr="matlab5.jpg" id="174" name="Google Shape;174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5042" y="168855"/>
            <a:ext cx="3052471" cy="2824829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3"/>
          <p:cNvSpPr txBox="1"/>
          <p:nvPr/>
        </p:nvSpPr>
        <p:spPr>
          <a:xfrm>
            <a:off x="139554" y="3013843"/>
            <a:ext cx="3660565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Image processing: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images are just matrices of numbers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(red/green/blue intensity)</a:t>
            </a:r>
            <a:endParaRPr/>
          </a:p>
        </p:txBody>
      </p:sp>
      <p:pic>
        <p:nvPicPr>
          <p:cNvPr descr="Linear_regression.svg.png" id="176" name="Google Shape;176;p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112266" y="985327"/>
            <a:ext cx="3810000" cy="2514600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3"/>
          <p:cNvSpPr txBox="1"/>
          <p:nvPr/>
        </p:nvSpPr>
        <p:spPr>
          <a:xfrm rot="5400000">
            <a:off x="2166712" y="2127363"/>
            <a:ext cx="1207357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 Mathworks ]</a:t>
            </a:r>
            <a:endParaRPr/>
          </a:p>
        </p:txBody>
      </p:sp>
      <p:sp>
        <p:nvSpPr>
          <p:cNvPr id="178" name="Google Shape;178;p23"/>
          <p:cNvSpPr txBox="1"/>
          <p:nvPr/>
        </p:nvSpPr>
        <p:spPr>
          <a:xfrm>
            <a:off x="7594822" y="2701962"/>
            <a:ext cx="107349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 wikipedia ]</a:t>
            </a:r>
            <a:endParaRPr/>
          </a:p>
        </p:txBody>
      </p:sp>
      <p:sp>
        <p:nvSpPr>
          <p:cNvPr id="179" name="Google Shape;179;p23"/>
          <p:cNvSpPr txBox="1"/>
          <p:nvPr/>
        </p:nvSpPr>
        <p:spPr>
          <a:xfrm>
            <a:off x="4363672" y="1179933"/>
            <a:ext cx="1497187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Regression: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(curve fitting)</a:t>
            </a:r>
            <a:endParaRPr/>
          </a:p>
        </p:txBody>
      </p:sp>
      <p:sp>
        <p:nvSpPr>
          <p:cNvPr id="180" name="Google Shape;180;p23"/>
          <p:cNvSpPr/>
          <p:nvPr/>
        </p:nvSpPr>
        <p:spPr>
          <a:xfrm>
            <a:off x="3697513" y="5219366"/>
            <a:ext cx="2247931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 computationalculture.net ]</a:t>
            </a:r>
            <a:endParaRPr/>
          </a:p>
        </p:txBody>
      </p:sp>
      <p:sp>
        <p:nvSpPr>
          <p:cNvPr id="181" name="Google Shape;181;p23"/>
          <p:cNvSpPr txBox="1"/>
          <p:nvPr/>
        </p:nvSpPr>
        <p:spPr>
          <a:xfrm>
            <a:off x="201572" y="4421772"/>
            <a:ext cx="3870263" cy="23083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Google “page rank” problem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(also for gene networks etc.)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Determine the “most </a:t>
            </a:r>
            <a:r>
              <a:rPr lang="en-US" sz="18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important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”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web </a:t>
            </a:r>
            <a:r>
              <a:rPr lang="en-US" sz="18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pages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just from </a:t>
            </a:r>
            <a:r>
              <a:rPr lang="en-US" sz="18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how they link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matrix = </a:t>
            </a:r>
            <a:r>
              <a:rPr lang="en-US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(# web pages) × (# web pages)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(</a:t>
            </a:r>
            <a:r>
              <a:rPr i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entry = 1 if they link, 0 otherwise)</a:t>
            </a:r>
            <a:endParaRPr/>
          </a:p>
        </p:txBody>
      </p:sp>
      <p:pic>
        <p:nvPicPr>
          <p:cNvPr id="182" name="Google Shape;182;p2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103762" y="3782618"/>
            <a:ext cx="2745147" cy="2432954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3"/>
          <p:cNvSpPr txBox="1"/>
          <p:nvPr/>
        </p:nvSpPr>
        <p:spPr>
          <a:xfrm>
            <a:off x="5727400" y="6063175"/>
            <a:ext cx="35349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Machine Learning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(6.036 requires 18.06!)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4"/>
          <p:cNvSpPr txBox="1"/>
          <p:nvPr>
            <p:ph type="title"/>
          </p:nvPr>
        </p:nvSpPr>
        <p:spPr>
          <a:xfrm>
            <a:off x="457200" y="5287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Not just matrices of numbers</a:t>
            </a:r>
            <a:endParaRPr/>
          </a:p>
        </p:txBody>
      </p:sp>
      <p:sp>
        <p:nvSpPr>
          <p:cNvPr id="189" name="Google Shape;189;p24"/>
          <p:cNvSpPr txBox="1"/>
          <p:nvPr>
            <p:ph idx="1" type="body"/>
          </p:nvPr>
        </p:nvSpPr>
        <p:spPr>
          <a:xfrm>
            <a:off x="457200" y="118692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There are lots of </a:t>
            </a:r>
            <a:r>
              <a:rPr lang="en-US" sz="2800">
                <a:solidFill>
                  <a:srgbClr val="0000FF"/>
                </a:solidFill>
              </a:rPr>
              <a:t>surprising and important generalizations</a:t>
            </a:r>
            <a:r>
              <a:rPr lang="en-US" sz="2800"/>
              <a:t> of the ideas in linear algebra.</a:t>
            </a:r>
            <a:endParaRPr/>
          </a:p>
          <a:p>
            <a:pPr indent="-342900" lvl="0" marL="3429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i="1" lang="en-US" sz="2800"/>
              <a:t>Example:</a:t>
            </a:r>
            <a:r>
              <a:rPr lang="en-US" sz="2800"/>
              <a:t> </a:t>
            </a:r>
            <a:r>
              <a:rPr lang="en-US" sz="2800"/>
              <a:t>Instead of </a:t>
            </a:r>
            <a:r>
              <a:rPr lang="en-US" sz="2800">
                <a:solidFill>
                  <a:srgbClr val="FF0000"/>
                </a:solidFill>
              </a:rPr>
              <a:t>vectors</a:t>
            </a:r>
            <a:r>
              <a:rPr lang="en-US" sz="2800"/>
              <a:t> with a finite number of unknowns, </a:t>
            </a:r>
            <a:r>
              <a:rPr lang="en-US" sz="2800">
                <a:solidFill>
                  <a:srgbClr val="FF0000"/>
                </a:solidFill>
              </a:rPr>
              <a:t>similar ideas apply to functions </a:t>
            </a:r>
            <a:r>
              <a:rPr lang="en-US" sz="2800"/>
              <a:t>with an </a:t>
            </a:r>
            <a:r>
              <a:rPr lang="en-US" sz="2800">
                <a:solidFill>
                  <a:srgbClr val="0000FF"/>
                </a:solidFill>
              </a:rPr>
              <a:t>infinite number of unknowns</a:t>
            </a:r>
            <a:r>
              <a:rPr lang="en-US" sz="2800"/>
              <a:t>.</a:t>
            </a:r>
            <a:endParaRPr/>
          </a:p>
          <a:p>
            <a:pPr indent="-349250" lvl="1" marL="74295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 sz="2800"/>
              <a:t>Instead of </a:t>
            </a:r>
            <a:r>
              <a:rPr lang="en-US" sz="2800">
                <a:solidFill>
                  <a:srgbClr val="FF0000"/>
                </a:solidFill>
              </a:rPr>
              <a:t>matrices</a:t>
            </a:r>
            <a:r>
              <a:rPr lang="en-US" sz="2800"/>
              <a:t> multiplying vectors, we can think about </a:t>
            </a:r>
            <a:r>
              <a:rPr lang="en-US" sz="2800">
                <a:solidFill>
                  <a:srgbClr val="FF0000"/>
                </a:solidFill>
              </a:rPr>
              <a:t>linear operators on functions</a:t>
            </a:r>
            <a:endParaRPr/>
          </a:p>
        </p:txBody>
      </p:sp>
      <p:sp>
        <p:nvSpPr>
          <p:cNvPr id="190" name="Google Shape;190;p24"/>
          <p:cNvSpPr txBox="1"/>
          <p:nvPr/>
        </p:nvSpPr>
        <p:spPr>
          <a:xfrm>
            <a:off x="3512411" y="5443360"/>
            <a:ext cx="686631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“A”</a:t>
            </a:r>
            <a:endParaRPr/>
          </a:p>
        </p:txBody>
      </p:sp>
      <p:sp>
        <p:nvSpPr>
          <p:cNvPr id="191" name="Google Shape;191;p24"/>
          <p:cNvSpPr txBox="1"/>
          <p:nvPr/>
        </p:nvSpPr>
        <p:spPr>
          <a:xfrm>
            <a:off x="4904500" y="5443360"/>
            <a:ext cx="640695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“x”</a:t>
            </a:r>
            <a:endParaRPr/>
          </a:p>
        </p:txBody>
      </p:sp>
      <p:sp>
        <p:nvSpPr>
          <p:cNvPr id="192" name="Google Shape;192;p24"/>
          <p:cNvSpPr txBox="1"/>
          <p:nvPr/>
        </p:nvSpPr>
        <p:spPr>
          <a:xfrm>
            <a:off x="6417537" y="5443360"/>
            <a:ext cx="66752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“b”</a:t>
            </a:r>
            <a:endParaRPr/>
          </a:p>
        </p:txBody>
      </p:sp>
      <p:sp>
        <p:nvSpPr>
          <p:cNvPr id="193" name="Google Shape;193;p24"/>
          <p:cNvSpPr txBox="1"/>
          <p:nvPr/>
        </p:nvSpPr>
        <p:spPr>
          <a:xfrm>
            <a:off x="3350308" y="5819944"/>
            <a:ext cx="1013093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linear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operator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∇</a:t>
            </a:r>
            <a:r>
              <a:rPr baseline="30000" lang="en-US" sz="18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2</a:t>
            </a:r>
            <a:endParaRPr/>
          </a:p>
        </p:txBody>
      </p:sp>
      <p:sp>
        <p:nvSpPr>
          <p:cNvPr id="194" name="Google Shape;194;p24"/>
          <p:cNvSpPr txBox="1"/>
          <p:nvPr/>
        </p:nvSpPr>
        <p:spPr>
          <a:xfrm>
            <a:off x="4664577" y="5819944"/>
            <a:ext cx="1061446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unknown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function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u</a:t>
            </a:r>
            <a:r>
              <a:rPr lang="en-US" sz="18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(</a:t>
            </a:r>
            <a:r>
              <a:rPr i="1" lang="en-US" sz="18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x</a:t>
            </a:r>
            <a:r>
              <a:rPr lang="en-US" sz="18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,</a:t>
            </a:r>
            <a:r>
              <a:rPr i="1" lang="en-US" sz="18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y</a:t>
            </a:r>
            <a:r>
              <a:rPr lang="en-US" sz="18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,</a:t>
            </a:r>
            <a:r>
              <a:rPr i="1" lang="en-US" sz="18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z</a:t>
            </a:r>
            <a:r>
              <a:rPr lang="en-US" sz="18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)</a:t>
            </a:r>
            <a:endParaRPr/>
          </a:p>
        </p:txBody>
      </p:sp>
      <p:sp>
        <p:nvSpPr>
          <p:cNvPr id="195" name="Google Shape;195;p24"/>
          <p:cNvSpPr txBox="1"/>
          <p:nvPr/>
        </p:nvSpPr>
        <p:spPr>
          <a:xfrm>
            <a:off x="5848293" y="5819944"/>
            <a:ext cx="1602009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right-hand side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f</a:t>
            </a:r>
            <a:r>
              <a:rPr lang="en-US" sz="18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(</a:t>
            </a:r>
            <a:r>
              <a:rPr i="1" lang="en-US" sz="18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x</a:t>
            </a:r>
            <a:r>
              <a:rPr lang="en-US" sz="18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,</a:t>
            </a:r>
            <a:r>
              <a:rPr i="1" lang="en-US" sz="18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y</a:t>
            </a:r>
            <a:r>
              <a:rPr lang="en-US" sz="18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,</a:t>
            </a:r>
            <a:r>
              <a:rPr i="1" lang="en-US" sz="18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z</a:t>
            </a:r>
            <a:r>
              <a:rPr lang="en-US" sz="180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)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6" name="Google Shape;196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61592" y="4686154"/>
            <a:ext cx="1702486" cy="74743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7" name="Google Shape;197;p24"/>
          <p:cNvCxnSpPr/>
          <p:nvPr/>
        </p:nvCxnSpPr>
        <p:spPr>
          <a:xfrm flipH="1" rot="10800000">
            <a:off x="4122233" y="5211222"/>
            <a:ext cx="342680" cy="342710"/>
          </a:xfrm>
          <a:prstGeom prst="straightConnector1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98" name="Google Shape;198;p24"/>
          <p:cNvCxnSpPr/>
          <p:nvPr/>
        </p:nvCxnSpPr>
        <p:spPr>
          <a:xfrm rot="10800000">
            <a:off x="5105401" y="5309401"/>
            <a:ext cx="76199" cy="228599"/>
          </a:xfrm>
          <a:prstGeom prst="straightConnector1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99" name="Google Shape;199;p24"/>
          <p:cNvCxnSpPr/>
          <p:nvPr/>
        </p:nvCxnSpPr>
        <p:spPr>
          <a:xfrm rot="10800000">
            <a:off x="5943601" y="5309400"/>
            <a:ext cx="533399" cy="228600"/>
          </a:xfrm>
          <a:prstGeom prst="straightConnector1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00" name="Google Shape;200;p24"/>
          <p:cNvSpPr txBox="1"/>
          <p:nvPr/>
        </p:nvSpPr>
        <p:spPr>
          <a:xfrm>
            <a:off x="1641124" y="4757025"/>
            <a:ext cx="2296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Poisson’s equation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(e.g. 18.303, 18.152)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5"/>
          <p:cNvSpPr txBox="1"/>
          <p:nvPr>
            <p:ph type="title"/>
          </p:nvPr>
        </p:nvSpPr>
        <p:spPr>
          <a:xfrm>
            <a:off x="457200" y="635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US">
                <a:solidFill>
                  <a:srgbClr val="FF0000"/>
                </a:solidFill>
              </a:rPr>
              <a:t>18.06</a:t>
            </a:r>
            <a:r>
              <a:rPr lang="en-US">
                <a:solidFill>
                  <a:srgbClr val="3366FF"/>
                </a:solidFill>
              </a:rPr>
              <a:t> </a:t>
            </a:r>
            <a:r>
              <a:rPr lang="en-US"/>
              <a:t>vs. </a:t>
            </a:r>
            <a:r>
              <a:rPr lang="en-US">
                <a:solidFill>
                  <a:srgbClr val="3366FF"/>
                </a:solidFill>
              </a:rPr>
              <a:t>18.700</a:t>
            </a:r>
            <a:endParaRPr/>
          </a:p>
        </p:txBody>
      </p:sp>
      <p:sp>
        <p:nvSpPr>
          <p:cNvPr id="206" name="Google Shape;206;p25"/>
          <p:cNvSpPr txBox="1"/>
          <p:nvPr/>
        </p:nvSpPr>
        <p:spPr>
          <a:xfrm>
            <a:off x="1350561" y="1401351"/>
            <a:ext cx="6896100" cy="42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       “</a:t>
            </a:r>
            <a:r>
              <a:rPr lang="en-US" sz="2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applied</a:t>
            </a: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” vs. “</a:t>
            </a:r>
            <a:r>
              <a:rPr lang="en-US" sz="2800">
                <a:solidFill>
                  <a:srgbClr val="3366FF"/>
                </a:solidFill>
                <a:latin typeface="Calibri"/>
                <a:ea typeface="Calibri"/>
                <a:cs typeface="Calibri"/>
                <a:sym typeface="Calibri"/>
              </a:rPr>
              <a:t>pure</a:t>
            </a: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” math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     </a:t>
            </a:r>
            <a:r>
              <a:rPr lang="en-US" sz="2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few proofs </a:t>
            </a: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vs. </a:t>
            </a:r>
            <a:r>
              <a:rPr lang="en-US" sz="2800">
                <a:solidFill>
                  <a:srgbClr val="3366FF"/>
                </a:solidFill>
                <a:latin typeface="Calibri"/>
                <a:ea typeface="Calibri"/>
                <a:cs typeface="Calibri"/>
                <a:sym typeface="Calibri"/>
              </a:rPr>
              <a:t>formal proofs </a:t>
            </a: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expected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           (deduce patterns                    (definitions to            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              from examples,                       lemmas to theorems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          informal arguments)                   … training in proof writing)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more </a:t>
            </a:r>
            <a:r>
              <a:rPr lang="en-US" sz="2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applications</a:t>
            </a: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vs. more </a:t>
            </a:r>
            <a:r>
              <a:rPr lang="en-US" sz="2800">
                <a:solidFill>
                  <a:srgbClr val="3366FF"/>
                </a:solidFill>
                <a:latin typeface="Calibri"/>
                <a:ea typeface="Calibri"/>
                <a:cs typeface="Calibri"/>
                <a:sym typeface="Calibri"/>
              </a:rPr>
              <a:t>theorems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more </a:t>
            </a:r>
            <a:r>
              <a:rPr lang="en-US" sz="2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concrete</a:t>
            </a: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vs. more </a:t>
            </a:r>
            <a:r>
              <a:rPr lang="en-US" sz="2800">
                <a:solidFill>
                  <a:srgbClr val="3366FF"/>
                </a:solidFill>
                <a:latin typeface="Calibri"/>
                <a:ea typeface="Calibri"/>
                <a:cs typeface="Calibri"/>
                <a:sym typeface="Calibri"/>
              </a:rPr>
              <a:t>abstract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3366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some </a:t>
            </a:r>
            <a:r>
              <a:rPr lang="en-US" sz="2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computers </a:t>
            </a: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vs. only </a:t>
            </a:r>
            <a:r>
              <a:rPr lang="en-US" sz="2800">
                <a:solidFill>
                  <a:srgbClr val="3366FF"/>
                </a:solidFill>
                <a:latin typeface="Calibri"/>
                <a:ea typeface="Calibri"/>
                <a:cs typeface="Calibri"/>
                <a:sym typeface="Calibri"/>
              </a:rPr>
              <a:t>pencil-and-paper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6"/>
          <p:cNvSpPr txBox="1"/>
          <p:nvPr>
            <p:ph type="title"/>
          </p:nvPr>
        </p:nvSpPr>
        <p:spPr>
          <a:xfrm>
            <a:off x="457200" y="0"/>
            <a:ext cx="8229600" cy="8466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Computer software</a:t>
            </a:r>
            <a:endParaRPr/>
          </a:p>
        </p:txBody>
      </p:sp>
      <p:pic>
        <p:nvPicPr>
          <p:cNvPr id="212" name="Google Shape;212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3205" y="1662786"/>
            <a:ext cx="4270916" cy="4213460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26"/>
          <p:cNvSpPr txBox="1"/>
          <p:nvPr/>
        </p:nvSpPr>
        <p:spPr>
          <a:xfrm>
            <a:off x="2252617" y="5752059"/>
            <a:ext cx="2052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 image: Viral Shah ]</a:t>
            </a:r>
            <a:endParaRPr/>
          </a:p>
        </p:txBody>
      </p:sp>
      <p:sp>
        <p:nvSpPr>
          <p:cNvPr id="214" name="Google Shape;214;p26"/>
          <p:cNvSpPr txBox="1"/>
          <p:nvPr/>
        </p:nvSpPr>
        <p:spPr>
          <a:xfrm>
            <a:off x="146602" y="1179387"/>
            <a:ext cx="2106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Lots of choices:</a:t>
            </a:r>
            <a:endParaRPr/>
          </a:p>
        </p:txBody>
      </p:sp>
      <p:pic>
        <p:nvPicPr>
          <p:cNvPr id="215" name="Google Shape;215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17329" y="1565478"/>
            <a:ext cx="3869469" cy="2616501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26"/>
          <p:cNvSpPr txBox="1"/>
          <p:nvPr/>
        </p:nvSpPr>
        <p:spPr>
          <a:xfrm>
            <a:off x="6039892" y="3883757"/>
            <a:ext cx="1738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u="sng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julialang.org</a:t>
            </a:r>
            <a:endParaRPr sz="2400" u="sng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" name="Google Shape;217;p26"/>
          <p:cNvSpPr txBox="1"/>
          <p:nvPr/>
        </p:nvSpPr>
        <p:spPr>
          <a:xfrm>
            <a:off x="4528025" y="849200"/>
            <a:ext cx="46161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This semester: a new-ish (2012) language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that scales better to real problems.</a:t>
            </a:r>
            <a:endParaRPr/>
          </a:p>
        </p:txBody>
      </p:sp>
      <p:sp>
        <p:nvSpPr>
          <p:cNvPr id="218" name="Google Shape;218;p26"/>
          <p:cNvSpPr txBox="1"/>
          <p:nvPr/>
        </p:nvSpPr>
        <p:spPr>
          <a:xfrm>
            <a:off x="4847906" y="4369426"/>
            <a:ext cx="43821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No programming required 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 18.06,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just a “glorified calculator” to turn the crank.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Only on psets, not exams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Install it on your computer (preferred) or use it online — see tutorial link on github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Optional tutorial: Wed 5pm via Zoom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7"/>
          <p:cNvSpPr txBox="1"/>
          <p:nvPr>
            <p:ph type="title"/>
          </p:nvPr>
        </p:nvSpPr>
        <p:spPr>
          <a:xfrm>
            <a:off x="609600" y="635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US">
                <a:solidFill>
                  <a:srgbClr val="FF0000"/>
                </a:solidFill>
              </a:rPr>
              <a:t>18.06</a:t>
            </a:r>
            <a:r>
              <a:rPr lang="en-US">
                <a:solidFill>
                  <a:srgbClr val="3366FF"/>
                </a:solidFill>
              </a:rPr>
              <a:t> </a:t>
            </a:r>
            <a:r>
              <a:rPr lang="en-US"/>
              <a:t>vs. </a:t>
            </a:r>
            <a:r>
              <a:rPr lang="en-US">
                <a:solidFill>
                  <a:srgbClr val="3366FF"/>
                </a:solidFill>
              </a:rPr>
              <a:t>18.700</a:t>
            </a:r>
            <a:endParaRPr/>
          </a:p>
        </p:txBody>
      </p:sp>
      <p:sp>
        <p:nvSpPr>
          <p:cNvPr id="224" name="Google Shape;224;p27"/>
          <p:cNvSpPr txBox="1"/>
          <p:nvPr/>
        </p:nvSpPr>
        <p:spPr>
          <a:xfrm>
            <a:off x="1350548" y="1401350"/>
            <a:ext cx="6491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</a:t>
            </a:r>
            <a:r>
              <a:rPr lang="en-US" sz="2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furry friend    </a:t>
            </a: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vs.    </a:t>
            </a:r>
            <a:r>
              <a:rPr lang="en-US" sz="2800">
                <a:solidFill>
                  <a:srgbClr val="3366FF"/>
                </a:solidFill>
                <a:latin typeface="Calibri"/>
                <a:ea typeface="Calibri"/>
                <a:cs typeface="Calibri"/>
                <a:sym typeface="Calibri"/>
              </a:rPr>
              <a:t>no furry friends?</a:t>
            </a:r>
            <a:endParaRPr/>
          </a:p>
        </p:txBody>
      </p:sp>
      <p:sp>
        <p:nvSpPr>
          <p:cNvPr id="225" name="Google Shape;225;p27"/>
          <p:cNvSpPr txBox="1"/>
          <p:nvPr/>
        </p:nvSpPr>
        <p:spPr>
          <a:xfrm>
            <a:off x="789976" y="6000925"/>
            <a:ext cx="31329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“Cookie”</a:t>
            </a:r>
            <a:endParaRPr sz="15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r>
              <a:rPr lang="en-US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-year old mini labradoodle</a:t>
            </a:r>
            <a:endParaRPr sz="1500"/>
          </a:p>
        </p:txBody>
      </p:sp>
      <p:pic>
        <p:nvPicPr>
          <p:cNvPr id="226" name="Google Shape;22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399" y="1924550"/>
            <a:ext cx="3581724" cy="400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8"/>
          <p:cNvSpPr txBox="1"/>
          <p:nvPr>
            <p:ph type="title"/>
          </p:nvPr>
        </p:nvSpPr>
        <p:spPr>
          <a:xfrm>
            <a:off x="457200" y="4874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18.06 warm-up material</a:t>
            </a:r>
            <a:endParaRPr/>
          </a:p>
        </p:txBody>
      </p:sp>
      <p:sp>
        <p:nvSpPr>
          <p:cNvPr id="232" name="Google Shape;232;p28"/>
          <p:cNvSpPr txBox="1"/>
          <p:nvPr/>
        </p:nvSpPr>
        <p:spPr>
          <a:xfrm>
            <a:off x="457200" y="1630450"/>
            <a:ext cx="8517600" cy="47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We don’t want to think of matrices as just “bags of numbers” that we push around with some algorithms.  We want to think </a:t>
            </a:r>
            <a:r>
              <a:rPr b="1" lang="en-US" sz="2100">
                <a:latin typeface="Calibri"/>
                <a:ea typeface="Calibri"/>
                <a:cs typeface="Calibri"/>
                <a:sym typeface="Calibri"/>
              </a:rPr>
              <a:t>algebraically</a:t>
            </a: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 and </a:t>
            </a:r>
            <a:r>
              <a:rPr b="1" lang="en-US" sz="2100">
                <a:latin typeface="Calibri"/>
                <a:ea typeface="Calibri"/>
                <a:cs typeface="Calibri"/>
                <a:sym typeface="Calibri"/>
              </a:rPr>
              <a:t>geometrically</a:t>
            </a: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.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Many of the algebraic rules (for </a:t>
            </a:r>
            <a:r>
              <a:rPr b="1" lang="en-US" sz="2100">
                <a:latin typeface="Calibri"/>
                <a:ea typeface="Calibri"/>
                <a:cs typeface="Calibri"/>
                <a:sym typeface="Calibri"/>
              </a:rPr>
              <a:t>scalar numbers</a:t>
            </a: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) you have used for </a:t>
            </a:r>
            <a:r>
              <a:rPr i="1" lang="en-US" sz="2100">
                <a:latin typeface="Calibri"/>
                <a:ea typeface="Calibri"/>
                <a:cs typeface="Calibri"/>
                <a:sym typeface="Calibri"/>
              </a:rPr>
              <a:t>years</a:t>
            </a: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 no longer work (for </a:t>
            </a:r>
            <a:r>
              <a:rPr b="1" lang="en-US" sz="2100">
                <a:latin typeface="Calibri"/>
                <a:ea typeface="Calibri"/>
                <a:cs typeface="Calibri"/>
                <a:sym typeface="Calibri"/>
              </a:rPr>
              <a:t>vectors </a:t>
            </a: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and </a:t>
            </a:r>
            <a:r>
              <a:rPr b="1" lang="en-US" sz="2100">
                <a:latin typeface="Calibri"/>
                <a:ea typeface="Calibri"/>
                <a:cs typeface="Calibri"/>
                <a:sym typeface="Calibri"/>
              </a:rPr>
              <a:t>matrices</a:t>
            </a: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)!  Blindly pushing symbols around will mostly lead to nonsense.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100">
                <a:latin typeface="Calibri"/>
                <a:ea typeface="Calibri"/>
                <a:cs typeface="Calibri"/>
                <a:sym typeface="Calibri"/>
              </a:rPr>
              <a:t>Pro tip:</a:t>
            </a: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 Always think of the </a:t>
            </a:r>
            <a:r>
              <a:rPr b="1" lang="en-US" sz="2100">
                <a:latin typeface="Calibri"/>
                <a:ea typeface="Calibri"/>
                <a:cs typeface="Calibri"/>
                <a:sym typeface="Calibri"/>
              </a:rPr>
              <a:t>shapes</a:t>
            </a: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 of matrices and vectors and keep track of the </a:t>
            </a:r>
            <a:r>
              <a:rPr b="1" lang="en-US" sz="2100">
                <a:latin typeface="Calibri"/>
                <a:ea typeface="Calibri"/>
                <a:cs typeface="Calibri"/>
                <a:sym typeface="Calibri"/>
              </a:rPr>
              <a:t>order</a:t>
            </a: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 of operations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	— you can only add/multiply things if their </a:t>
            </a:r>
            <a:r>
              <a:rPr i="1" lang="en-US" sz="2100">
                <a:latin typeface="Calibri"/>
                <a:ea typeface="Calibri"/>
                <a:cs typeface="Calibri"/>
                <a:sym typeface="Calibri"/>
              </a:rPr>
              <a:t>shapes</a:t>
            </a: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 are compatible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—  AB ≠ BA, and re-ordering is likely </a:t>
            </a:r>
            <a:r>
              <a:rPr b="1" lang="en-US" sz="2100">
                <a:latin typeface="Calibri"/>
                <a:ea typeface="Calibri"/>
                <a:cs typeface="Calibri"/>
                <a:sym typeface="Calibri"/>
              </a:rPr>
              <a:t>nonsensical</a:t>
            </a: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 for non-square objects.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9"/>
          <p:cNvSpPr txBox="1"/>
          <p:nvPr>
            <p:ph type="title"/>
          </p:nvPr>
        </p:nvSpPr>
        <p:spPr>
          <a:xfrm>
            <a:off x="228600" y="460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Column vectors:</a:t>
            </a:r>
            <a:endParaRPr/>
          </a:p>
        </p:txBody>
      </p:sp>
      <p:pic>
        <p:nvPicPr>
          <p:cNvPr id="238" name="Google Shape;23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9775" y="1296613"/>
            <a:ext cx="2343150" cy="60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29"/>
          <p:cNvSpPr txBox="1"/>
          <p:nvPr/>
        </p:nvSpPr>
        <p:spPr>
          <a:xfrm>
            <a:off x="1438725" y="1886425"/>
            <a:ext cx="9426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latin typeface="Calibri"/>
                <a:ea typeface="Calibri"/>
                <a:cs typeface="Calibri"/>
                <a:sym typeface="Calibri"/>
              </a:rPr>
              <a:t>“in”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29"/>
          <p:cNvSpPr txBox="1"/>
          <p:nvPr/>
        </p:nvSpPr>
        <p:spPr>
          <a:xfrm>
            <a:off x="3297475" y="1111500"/>
            <a:ext cx="21129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</a:t>
            </a: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-component column vector of real ( </a:t>
            </a:r>
            <a:r>
              <a:rPr lang="en-US" sz="20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ℝ</a:t>
            </a: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) numbers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1" name="Google Shape;241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9450" y="2498762"/>
            <a:ext cx="3371500" cy="2066650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29"/>
          <p:cNvSpPr txBox="1"/>
          <p:nvPr/>
        </p:nvSpPr>
        <p:spPr>
          <a:xfrm>
            <a:off x="4091700" y="2600700"/>
            <a:ext cx="49020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latin typeface="Calibri"/>
                <a:ea typeface="Calibri"/>
                <a:cs typeface="Calibri"/>
                <a:sym typeface="Calibri"/>
              </a:rPr>
              <a:t>or x = [x</a:t>
            </a:r>
            <a:r>
              <a:rPr baseline="-25000" lang="en-US" sz="2300"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b="1" lang="en-US" sz="23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,</a:t>
            </a:r>
            <a:r>
              <a:rPr lang="en-US" sz="2300">
                <a:latin typeface="Calibri"/>
                <a:ea typeface="Calibri"/>
                <a:cs typeface="Calibri"/>
                <a:sym typeface="Calibri"/>
              </a:rPr>
              <a:t> x</a:t>
            </a:r>
            <a:r>
              <a:rPr baseline="-25000" lang="en-US" sz="2300"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b="1" lang="en-US" sz="23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,</a:t>
            </a:r>
            <a:r>
              <a:rPr lang="en-US" sz="2300">
                <a:latin typeface="Calibri"/>
                <a:ea typeface="Calibri"/>
                <a:cs typeface="Calibri"/>
                <a:sym typeface="Calibri"/>
              </a:rPr>
              <a:t> …</a:t>
            </a:r>
            <a:r>
              <a:rPr b="1" lang="en-US" sz="23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,</a:t>
            </a:r>
            <a:r>
              <a:rPr lang="en-US" sz="2300">
                <a:latin typeface="Calibri"/>
                <a:ea typeface="Calibri"/>
                <a:cs typeface="Calibri"/>
                <a:sym typeface="Calibri"/>
              </a:rPr>
              <a:t> x</a:t>
            </a:r>
            <a:r>
              <a:rPr baseline="-25000" lang="en-US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</a:t>
            </a:r>
            <a:r>
              <a:rPr lang="en-US" sz="2300">
                <a:latin typeface="Calibri"/>
                <a:ea typeface="Calibri"/>
                <a:cs typeface="Calibri"/>
                <a:sym typeface="Calibri"/>
              </a:rPr>
              <a:t>]  — note </a:t>
            </a:r>
            <a:r>
              <a:rPr lang="en-US" sz="23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commas</a:t>
            </a:r>
            <a:endParaRPr sz="23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				              = </a:t>
            </a:r>
            <a:r>
              <a:rPr i="1" lang="en-US" sz="23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column</a:t>
            </a:r>
            <a:r>
              <a:rPr lang="en-US" sz="23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vector</a:t>
            </a:r>
            <a:endParaRPr sz="23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" name="Google Shape;243;p29"/>
          <p:cNvSpPr txBox="1"/>
          <p:nvPr/>
        </p:nvSpPr>
        <p:spPr>
          <a:xfrm>
            <a:off x="4605300" y="3429000"/>
            <a:ext cx="3874800" cy="18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latin typeface="Calibri"/>
                <a:ea typeface="Calibri"/>
                <a:cs typeface="Calibri"/>
                <a:sym typeface="Calibri"/>
              </a:rPr>
              <a:t>basic operations</a:t>
            </a: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 on vectors: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	• add </a:t>
            </a:r>
            <a:r>
              <a:rPr lang="en-US" sz="21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x + y</a:t>
            </a: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, subtract </a:t>
            </a:r>
            <a:r>
              <a:rPr lang="en-US" sz="21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x – y</a:t>
            </a: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,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	• multiply by </a:t>
            </a:r>
            <a:r>
              <a:rPr lang="en-US" sz="21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scalars</a:t>
            </a: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1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α</a:t>
            </a:r>
            <a:r>
              <a:rPr lang="en-US" sz="21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endParaRPr sz="2100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	    (lower-case Greek = scalar)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	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" name="Google Shape;244;p29"/>
          <p:cNvSpPr txBox="1"/>
          <p:nvPr/>
        </p:nvSpPr>
        <p:spPr>
          <a:xfrm>
            <a:off x="5483925" y="113750"/>
            <a:ext cx="36024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000">
                <a:latin typeface="Calibri"/>
                <a:ea typeface="Calibri"/>
                <a:cs typeface="Calibri"/>
                <a:sym typeface="Calibri"/>
              </a:rPr>
              <a:t>later in 18.06:</a:t>
            </a:r>
            <a:endParaRPr i="1" sz="2000">
              <a:latin typeface="Calibri"/>
              <a:ea typeface="Calibri"/>
              <a:cs typeface="Calibri"/>
              <a:sym typeface="Calibri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0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other kinds of “vectors” too!</a:t>
            </a:r>
            <a:endParaRPr i="1" sz="2000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000">
                <a:latin typeface="Calibri"/>
                <a:ea typeface="Calibri"/>
                <a:cs typeface="Calibri"/>
                <a:sym typeface="Calibri"/>
              </a:rPr>
              <a:t>… matrices and functions</a:t>
            </a:r>
            <a:endParaRPr i="1" sz="2000">
              <a:latin typeface="Calibri"/>
              <a:ea typeface="Calibri"/>
              <a:cs typeface="Calibri"/>
              <a:sym typeface="Calibri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000">
                <a:latin typeface="Calibri"/>
                <a:ea typeface="Calibri"/>
                <a:cs typeface="Calibri"/>
                <a:sym typeface="Calibri"/>
              </a:rPr>
              <a:t>	can be “vectors”!</a:t>
            </a:r>
            <a:endParaRPr i="1"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" name="Google Shape;245;p29"/>
          <p:cNvSpPr txBox="1"/>
          <p:nvPr/>
        </p:nvSpPr>
        <p:spPr>
          <a:xfrm>
            <a:off x="120650" y="4935150"/>
            <a:ext cx="3423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Dot</a:t>
            </a: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 (“inner”) </a:t>
            </a:r>
            <a:r>
              <a:rPr lang="en-US" sz="2000">
                <a:solidFill>
                  <a:srgbClr val="0C00FF"/>
                </a:solidFill>
                <a:latin typeface="Calibri"/>
                <a:ea typeface="Calibri"/>
                <a:cs typeface="Calibri"/>
                <a:sym typeface="Calibri"/>
              </a:rPr>
              <a:t>products</a:t>
            </a: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: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6" name="Google Shape;246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81520" y="5157963"/>
            <a:ext cx="7509480" cy="1386675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29"/>
          <p:cNvSpPr txBox="1"/>
          <p:nvPr/>
        </p:nvSpPr>
        <p:spPr>
          <a:xfrm>
            <a:off x="905325" y="5991475"/>
            <a:ext cx="271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C00FF"/>
                </a:solidFill>
                <a:latin typeface="Calibri"/>
                <a:ea typeface="Calibri"/>
                <a:cs typeface="Calibri"/>
                <a:sym typeface="Calibri"/>
              </a:rPr>
              <a:t>transpose</a:t>
            </a:r>
            <a:r>
              <a:rPr b="1" lang="en-US" sz="1800">
                <a:latin typeface="Calibri"/>
                <a:ea typeface="Calibri"/>
                <a:cs typeface="Calibri"/>
                <a:sym typeface="Calibri"/>
              </a:rPr>
              <a:t>:</a:t>
            </a:r>
            <a:endParaRPr b="1"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columns become </a:t>
            </a:r>
            <a:r>
              <a:rPr lang="en-US" sz="1800">
                <a:solidFill>
                  <a:srgbClr val="0C00FF"/>
                </a:solidFill>
                <a:latin typeface="Calibri"/>
                <a:ea typeface="Calibri"/>
                <a:cs typeface="Calibri"/>
                <a:sym typeface="Calibri"/>
              </a:rPr>
              <a:t>rows</a:t>
            </a:r>
            <a:endParaRPr sz="1800">
              <a:solidFill>
                <a:srgbClr val="0C00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p29"/>
          <p:cNvSpPr txBox="1"/>
          <p:nvPr/>
        </p:nvSpPr>
        <p:spPr>
          <a:xfrm>
            <a:off x="3094975" y="5020675"/>
            <a:ext cx="2426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C00FF"/>
                </a:solidFill>
                <a:latin typeface="Calibri"/>
                <a:ea typeface="Calibri"/>
                <a:cs typeface="Calibri"/>
                <a:sym typeface="Calibri"/>
              </a:rPr>
              <a:t>row vector 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 (spaces,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                           not commas!)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0"/>
          <p:cNvSpPr txBox="1"/>
          <p:nvPr>
            <p:ph type="title"/>
          </p:nvPr>
        </p:nvSpPr>
        <p:spPr>
          <a:xfrm>
            <a:off x="457200" y="1984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Linear operations on vectors</a:t>
            </a:r>
            <a:endParaRPr/>
          </a:p>
        </p:txBody>
      </p:sp>
      <p:sp>
        <p:nvSpPr>
          <p:cNvPr id="254" name="Google Shape;254;p30"/>
          <p:cNvSpPr txBox="1"/>
          <p:nvPr/>
        </p:nvSpPr>
        <p:spPr>
          <a:xfrm>
            <a:off x="166200" y="1229050"/>
            <a:ext cx="9144000" cy="17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Linear</a:t>
            </a:r>
            <a:r>
              <a:rPr lang="en-US" sz="2600">
                <a:latin typeface="Calibri"/>
                <a:ea typeface="Calibri"/>
                <a:cs typeface="Calibri"/>
                <a:sym typeface="Calibri"/>
              </a:rPr>
              <a:t> operations </a:t>
            </a:r>
            <a:r>
              <a:rPr lang="en-US" sz="26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Ax</a:t>
            </a:r>
            <a:r>
              <a:rPr lang="en-US" sz="2600">
                <a:latin typeface="Calibri"/>
                <a:ea typeface="Calibri"/>
                <a:cs typeface="Calibri"/>
                <a:sym typeface="Calibri"/>
              </a:rPr>
              <a:t>:</a:t>
            </a:r>
            <a:endParaRPr sz="26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latin typeface="Calibri"/>
                <a:ea typeface="Calibri"/>
                <a:cs typeface="Calibri"/>
                <a:sym typeface="Calibri"/>
              </a:rPr>
              <a:t>take a vector </a:t>
            </a:r>
            <a:r>
              <a:rPr lang="en-US" sz="26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lang="en-US" sz="260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600">
                <a:latin typeface="Calibri"/>
                <a:ea typeface="Calibri"/>
                <a:cs typeface="Calibri"/>
                <a:sym typeface="Calibri"/>
              </a:rPr>
              <a:t>in and give </a:t>
            </a:r>
            <a:r>
              <a:rPr lang="en-US" sz="2600">
                <a:latin typeface="Calibri"/>
                <a:ea typeface="Calibri"/>
                <a:cs typeface="Calibri"/>
                <a:sym typeface="Calibri"/>
              </a:rPr>
              <a:t>vector A</a:t>
            </a:r>
            <a:r>
              <a:rPr lang="en-US" sz="26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lang="en-US" sz="2600">
                <a:latin typeface="Calibri"/>
                <a:ea typeface="Calibri"/>
                <a:cs typeface="Calibri"/>
                <a:sym typeface="Calibri"/>
              </a:rPr>
              <a:t> out, satisfying </a:t>
            </a:r>
            <a:r>
              <a:rPr lang="en-US" sz="26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linearity</a:t>
            </a:r>
            <a:r>
              <a:rPr lang="en-US" sz="2600">
                <a:latin typeface="Calibri"/>
                <a:ea typeface="Calibri"/>
                <a:cs typeface="Calibri"/>
                <a:sym typeface="Calibri"/>
              </a:rPr>
              <a:t>:</a:t>
            </a:r>
            <a:endParaRPr sz="2600">
              <a:latin typeface="Calibri"/>
              <a:ea typeface="Calibri"/>
              <a:cs typeface="Calibri"/>
              <a:sym typeface="Calibri"/>
            </a:endParaRPr>
          </a:p>
          <a:p>
            <a:pPr indent="-393700" lvl="0" marL="914400" rtl="0" algn="l">
              <a:spcBef>
                <a:spcPts val="0"/>
              </a:spcBef>
              <a:spcAft>
                <a:spcPts val="0"/>
              </a:spcAft>
              <a:buSzPts val="2600"/>
              <a:buFont typeface="Calibri"/>
              <a:buChar char="●"/>
            </a:pPr>
            <a:r>
              <a:rPr lang="en-US" sz="2600">
                <a:latin typeface="Calibri"/>
                <a:ea typeface="Calibri"/>
                <a:cs typeface="Calibri"/>
                <a:sym typeface="Calibri"/>
              </a:rPr>
              <a:t>A(</a:t>
            </a:r>
            <a:r>
              <a:rPr lang="en-US" sz="2600">
                <a:latin typeface="Calibri"/>
                <a:ea typeface="Calibri"/>
                <a:cs typeface="Calibri"/>
                <a:sym typeface="Calibri"/>
              </a:rPr>
              <a:t>x + y) = (Ax) + (Ay)</a:t>
            </a:r>
            <a:endParaRPr sz="2600">
              <a:latin typeface="Calibri"/>
              <a:ea typeface="Calibri"/>
              <a:cs typeface="Calibri"/>
              <a:sym typeface="Calibri"/>
            </a:endParaRPr>
          </a:p>
          <a:p>
            <a:pPr indent="-393700" lvl="0" marL="914400" rtl="0" algn="l">
              <a:spcBef>
                <a:spcPts val="0"/>
              </a:spcBef>
              <a:spcAft>
                <a:spcPts val="0"/>
              </a:spcAft>
              <a:buSzPts val="2600"/>
              <a:buFont typeface="Calibri"/>
              <a:buChar char="●"/>
            </a:pPr>
            <a:r>
              <a:rPr lang="en-US" sz="2600">
                <a:latin typeface="Calibri"/>
                <a:ea typeface="Calibri"/>
                <a:cs typeface="Calibri"/>
                <a:sym typeface="Calibri"/>
              </a:rPr>
              <a:t>A(2x) = 2(Ax)  </a:t>
            </a:r>
            <a:r>
              <a:rPr lang="en-US" sz="1600">
                <a:latin typeface="Calibri"/>
                <a:ea typeface="Calibri"/>
                <a:cs typeface="Calibri"/>
                <a:sym typeface="Calibri"/>
              </a:rPr>
              <a:t>(or any scalar)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" name="Google Shape;255;p30"/>
          <p:cNvSpPr txBox="1"/>
          <p:nvPr/>
        </p:nvSpPr>
        <p:spPr>
          <a:xfrm>
            <a:off x="4905950" y="2207350"/>
            <a:ext cx="40107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i.e. “distributive law”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lang="en-US" sz="20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A(αx+βy) = α(Ax) + β(Ay)</a:t>
            </a:r>
            <a:endParaRPr sz="20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" name="Google Shape;256;p30"/>
          <p:cNvSpPr txBox="1"/>
          <p:nvPr/>
        </p:nvSpPr>
        <p:spPr>
          <a:xfrm>
            <a:off x="247600" y="3119963"/>
            <a:ext cx="14484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900">
                <a:latin typeface="Calibri"/>
                <a:ea typeface="Calibri"/>
                <a:cs typeface="Calibri"/>
                <a:sym typeface="Calibri"/>
              </a:rPr>
              <a:t>examples:</a:t>
            </a:r>
            <a:endParaRPr i="1" sz="1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Google Shape;257;p30"/>
          <p:cNvSpPr txBox="1"/>
          <p:nvPr/>
        </p:nvSpPr>
        <p:spPr>
          <a:xfrm>
            <a:off x="1025625" y="3702300"/>
            <a:ext cx="15351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identity</a:t>
            </a:r>
            <a:r>
              <a:rPr lang="en-US" sz="1900">
                <a:latin typeface="Calibri"/>
                <a:ea typeface="Calibri"/>
                <a:cs typeface="Calibri"/>
                <a:sym typeface="Calibri"/>
              </a:rPr>
              <a:t> operation:</a:t>
            </a:r>
            <a:endParaRPr i="1" sz="19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8" name="Google Shape;25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66550" y="3810825"/>
            <a:ext cx="2314575" cy="552450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30"/>
          <p:cNvSpPr txBox="1"/>
          <p:nvPr/>
        </p:nvSpPr>
        <p:spPr>
          <a:xfrm>
            <a:off x="302875" y="4791000"/>
            <a:ext cx="15351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scaling</a:t>
            </a:r>
            <a:r>
              <a:rPr lang="en-US" sz="1900">
                <a:latin typeface="Calibri"/>
                <a:ea typeface="Calibri"/>
                <a:cs typeface="Calibri"/>
                <a:sym typeface="Calibri"/>
              </a:rPr>
              <a:t> by α:</a:t>
            </a:r>
            <a:endParaRPr i="1" sz="19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0" name="Google Shape;260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0325" y="5268000"/>
            <a:ext cx="3948901" cy="1024039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30"/>
          <p:cNvSpPr txBox="1"/>
          <p:nvPr/>
        </p:nvSpPr>
        <p:spPr>
          <a:xfrm>
            <a:off x="5969750" y="3702300"/>
            <a:ext cx="27081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“non-square” </a:t>
            </a:r>
            <a:r>
              <a:rPr lang="en-US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operations:</a:t>
            </a:r>
            <a:endParaRPr i="1"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2" name="Google Shape;262;p30"/>
          <p:cNvSpPr txBox="1"/>
          <p:nvPr/>
        </p:nvSpPr>
        <p:spPr>
          <a:xfrm>
            <a:off x="5669625" y="5448925"/>
            <a:ext cx="90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C00FF"/>
                </a:solidFill>
                <a:latin typeface="Calibri"/>
                <a:ea typeface="Calibri"/>
                <a:cs typeface="Calibri"/>
                <a:sym typeface="Calibri"/>
              </a:rPr>
              <a:t>3 inputs</a:t>
            </a:r>
            <a:endParaRPr>
              <a:solidFill>
                <a:srgbClr val="0C00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3" name="Google Shape;263;p30"/>
          <p:cNvSpPr txBox="1"/>
          <p:nvPr/>
        </p:nvSpPr>
        <p:spPr>
          <a:xfrm>
            <a:off x="7674975" y="5322300"/>
            <a:ext cx="90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C00FF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-US">
                <a:solidFill>
                  <a:srgbClr val="0C00FF"/>
                </a:solidFill>
                <a:latin typeface="Calibri"/>
                <a:ea typeface="Calibri"/>
                <a:cs typeface="Calibri"/>
                <a:sym typeface="Calibri"/>
              </a:rPr>
              <a:t> outputs</a:t>
            </a:r>
            <a:endParaRPr>
              <a:solidFill>
                <a:srgbClr val="0C00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4" name="Google Shape;264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64072" y="4305924"/>
            <a:ext cx="3352578" cy="1143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30"/>
          <p:cNvSpPr txBox="1"/>
          <p:nvPr/>
        </p:nvSpPr>
        <p:spPr>
          <a:xfrm rot="-5400000">
            <a:off x="5710175" y="2563750"/>
            <a:ext cx="4188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>
                <a:latin typeface="Calibri"/>
                <a:ea typeface="Calibri"/>
                <a:cs typeface="Calibri"/>
                <a:sym typeface="Calibri"/>
              </a:rPr>
              <a:t>{</a:t>
            </a:r>
            <a:endParaRPr sz="5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" name="Google Shape;266;p30"/>
          <p:cNvSpPr txBox="1"/>
          <p:nvPr/>
        </p:nvSpPr>
        <p:spPr>
          <a:xfrm>
            <a:off x="4970775" y="3118900"/>
            <a:ext cx="2887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Calibri"/>
                <a:ea typeface="Calibri"/>
                <a:cs typeface="Calibri"/>
                <a:sym typeface="Calibri"/>
              </a:rPr>
              <a:t>“linear combination” of x and y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1"/>
          <p:cNvSpPr txBox="1"/>
          <p:nvPr>
            <p:ph type="title"/>
          </p:nvPr>
        </p:nvSpPr>
        <p:spPr>
          <a:xfrm>
            <a:off x="457200" y="460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C00FF"/>
                </a:solidFill>
              </a:rPr>
              <a:t>Linear</a:t>
            </a:r>
            <a:r>
              <a:rPr lang="en-US"/>
              <a:t> or </a:t>
            </a:r>
            <a:r>
              <a:rPr lang="en-US">
                <a:solidFill>
                  <a:srgbClr val="FF0000"/>
                </a:solidFill>
              </a:rPr>
              <a:t>nonlinear</a:t>
            </a:r>
            <a:r>
              <a:rPr lang="en-US"/>
              <a:t>? Examples</a:t>
            </a:r>
            <a:endParaRPr/>
          </a:p>
        </p:txBody>
      </p:sp>
      <p:pic>
        <p:nvPicPr>
          <p:cNvPr id="272" name="Google Shape;27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5950" y="1537372"/>
            <a:ext cx="2737725" cy="2093550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1"/>
          <p:cNvSpPr txBox="1"/>
          <p:nvPr/>
        </p:nvSpPr>
        <p:spPr>
          <a:xfrm>
            <a:off x="3559625" y="1537375"/>
            <a:ext cx="4734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baseline="-25000" lang="en-US" sz="2500">
                <a:latin typeface="Calibri"/>
                <a:ea typeface="Calibri"/>
                <a:cs typeface="Calibri"/>
                <a:sym typeface="Calibri"/>
              </a:rPr>
              <a:t>1</a:t>
            </a:r>
            <a:endParaRPr baseline="-25000" sz="2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" name="Google Shape;274;p31"/>
          <p:cNvSpPr txBox="1"/>
          <p:nvPr/>
        </p:nvSpPr>
        <p:spPr>
          <a:xfrm>
            <a:off x="3624925" y="2226500"/>
            <a:ext cx="17745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baseline="-25000" lang="en-US" sz="2500"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en-US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/x</a:t>
            </a:r>
            <a:r>
              <a:rPr baseline="-25000" lang="en-US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baseline="-25000" sz="25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5" name="Google Shape;275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70275" y="1606748"/>
            <a:ext cx="1594750" cy="135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56000" y="3886556"/>
            <a:ext cx="1394848" cy="1358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31"/>
          <p:cNvSpPr txBox="1"/>
          <p:nvPr/>
        </p:nvSpPr>
        <p:spPr>
          <a:xfrm>
            <a:off x="5657950" y="5390750"/>
            <a:ext cx="22098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-US" sz="2500"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baseline="-25000" lang="en-US" sz="2500"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en-US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+1</a:t>
            </a:r>
            <a:endParaRPr baseline="-25000" sz="25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8" name="Google Shape;278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14850" y="3556638"/>
            <a:ext cx="2345375" cy="15583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9" name="Google Shape;279;p31"/>
          <p:cNvGrpSpPr/>
          <p:nvPr/>
        </p:nvGrpSpPr>
        <p:grpSpPr>
          <a:xfrm>
            <a:off x="1136700" y="1482500"/>
            <a:ext cx="7716225" cy="5278050"/>
            <a:chOff x="1136700" y="1482500"/>
            <a:chExt cx="7716225" cy="5278050"/>
          </a:xfrm>
        </p:grpSpPr>
        <p:sp>
          <p:nvSpPr>
            <p:cNvPr id="280" name="Google Shape;280;p31"/>
            <p:cNvSpPr txBox="1"/>
            <p:nvPr/>
          </p:nvSpPr>
          <p:spPr>
            <a:xfrm>
              <a:off x="1136700" y="5369850"/>
              <a:ext cx="3756900" cy="600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700">
                  <a:solidFill>
                    <a:srgbClr val="0C00FF"/>
                  </a:solidFill>
                  <a:latin typeface="Calibri"/>
                  <a:ea typeface="Calibri"/>
                  <a:cs typeface="Calibri"/>
                  <a:sym typeface="Calibri"/>
                </a:rPr>
                <a:t>linear                 linear</a:t>
              </a:r>
              <a:endParaRPr sz="2700">
                <a:solidFill>
                  <a:srgbClr val="0C00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" name="Google Shape;281;p31"/>
            <p:cNvSpPr txBox="1"/>
            <p:nvPr/>
          </p:nvSpPr>
          <p:spPr>
            <a:xfrm>
              <a:off x="4435925" y="2226500"/>
              <a:ext cx="2209800" cy="600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700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rPr>
                <a:t>nonlinear</a:t>
              </a:r>
              <a:endParaRPr sz="27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" name="Google Shape;282;p31"/>
            <p:cNvSpPr txBox="1"/>
            <p:nvPr/>
          </p:nvSpPr>
          <p:spPr>
            <a:xfrm>
              <a:off x="4033125" y="1521925"/>
              <a:ext cx="1594800" cy="600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700">
                  <a:solidFill>
                    <a:srgbClr val="0C00FF"/>
                  </a:solidFill>
                  <a:latin typeface="Calibri"/>
                  <a:ea typeface="Calibri"/>
                  <a:cs typeface="Calibri"/>
                  <a:sym typeface="Calibri"/>
                </a:rPr>
                <a:t>linear</a:t>
              </a:r>
              <a:endParaRPr sz="2700">
                <a:solidFill>
                  <a:srgbClr val="0C00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" name="Google Shape;283;p31"/>
            <p:cNvSpPr txBox="1"/>
            <p:nvPr/>
          </p:nvSpPr>
          <p:spPr>
            <a:xfrm rot="5400000">
              <a:off x="7249900" y="2287250"/>
              <a:ext cx="2209800" cy="600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700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rPr>
                <a:t>nonlinear</a:t>
              </a:r>
              <a:endParaRPr sz="27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" name="Google Shape;284;p31"/>
            <p:cNvSpPr txBox="1"/>
            <p:nvPr/>
          </p:nvSpPr>
          <p:spPr>
            <a:xfrm rot="5400000">
              <a:off x="6799025" y="4361400"/>
              <a:ext cx="2209800" cy="600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700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rPr>
                <a:t>nonlinear!</a:t>
              </a:r>
              <a:endParaRPr sz="27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" name="Google Shape;285;p31"/>
            <p:cNvSpPr txBox="1"/>
            <p:nvPr/>
          </p:nvSpPr>
          <p:spPr>
            <a:xfrm>
              <a:off x="6951825" y="5369850"/>
              <a:ext cx="1664700" cy="600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700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rPr>
                <a:t>nonlinear!</a:t>
              </a:r>
              <a:endParaRPr sz="27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" name="Google Shape;286;p31"/>
            <p:cNvSpPr txBox="1"/>
            <p:nvPr/>
          </p:nvSpPr>
          <p:spPr>
            <a:xfrm>
              <a:off x="6041925" y="5960150"/>
              <a:ext cx="2811000" cy="80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latin typeface="Calibri"/>
                  <a:ea typeface="Calibri"/>
                  <a:cs typeface="Calibri"/>
                  <a:sym typeface="Calibri"/>
                </a:rPr>
                <a:t>= linear </a:t>
              </a:r>
              <a:r>
                <a:rPr lang="en-US" sz="2000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rPr>
                <a:t>+ constant</a:t>
              </a:r>
              <a:endParaRPr sz="20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latin typeface="Calibri"/>
                  <a:ea typeface="Calibri"/>
                  <a:cs typeface="Calibri"/>
                  <a:sym typeface="Calibri"/>
                </a:rPr>
                <a:t>         “affine”</a:t>
              </a:r>
              <a:endParaRPr sz="20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87" name="Google Shape;287;p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91924" y="4200174"/>
            <a:ext cx="2279875" cy="1228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/>
          <p:nvPr>
            <p:ph type="title"/>
          </p:nvPr>
        </p:nvSpPr>
        <p:spPr>
          <a:xfrm>
            <a:off x="4996194" y="635405"/>
            <a:ext cx="3954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The textbook</a:t>
            </a:r>
            <a:endParaRPr/>
          </a:p>
        </p:txBody>
      </p:sp>
      <p:pic>
        <p:nvPicPr>
          <p:cNvPr descr="cookie-strang-book.jpg" id="93" name="Google Shape;93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7328" y="635402"/>
            <a:ext cx="4244675" cy="5653909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4"/>
          <p:cNvSpPr/>
          <p:nvPr/>
        </p:nvSpPr>
        <p:spPr>
          <a:xfrm>
            <a:off x="4796100" y="1757125"/>
            <a:ext cx="4244700" cy="344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Gil Strang, </a:t>
            </a:r>
            <a:r>
              <a:rPr i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Introduction to Linear Algebra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5</a:t>
            </a:r>
            <a:r>
              <a:rPr baseline="30000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edition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93700" lvl="0" marL="3429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20"/>
              <a:buChar char="•"/>
            </a:pPr>
            <a:r>
              <a:rPr lang="en-US" sz="232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Significant </a:t>
            </a:r>
            <a:r>
              <a:rPr b="1" lang="en-US" sz="232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but incomplete </a:t>
            </a:r>
            <a:r>
              <a:rPr lang="en-US" sz="232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overlap with Strang’s OCW video lectures: these are a </a:t>
            </a:r>
            <a:r>
              <a:rPr lang="en-US" sz="232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useful supplement </a:t>
            </a:r>
            <a:r>
              <a:rPr lang="en-US" sz="232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but </a:t>
            </a:r>
            <a:r>
              <a:rPr lang="en-US" sz="232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not a replacement </a:t>
            </a:r>
            <a:r>
              <a:rPr lang="en-US" sz="232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 my lectures!</a:t>
            </a:r>
            <a:endParaRPr sz="232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3429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2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93700" lvl="0" marL="3429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20"/>
              <a:buChar char="•"/>
            </a:pPr>
            <a:r>
              <a:rPr lang="en-US" sz="232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Linear algebra is a </a:t>
            </a:r>
            <a:r>
              <a:rPr b="1" lang="en-US" sz="232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vast subject</a:t>
            </a:r>
            <a:r>
              <a:rPr lang="en-US" sz="232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no single semester (or single book) covers all of it … </a:t>
            </a:r>
            <a:endParaRPr sz="2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2"/>
          <p:cNvSpPr txBox="1"/>
          <p:nvPr>
            <p:ph type="title"/>
          </p:nvPr>
        </p:nvSpPr>
        <p:spPr>
          <a:xfrm>
            <a:off x="457200" y="1222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0000"/>
                </a:solidFill>
              </a:rPr>
              <a:t>Matrices</a:t>
            </a:r>
            <a:r>
              <a:rPr lang="en-US"/>
              <a:t>: </a:t>
            </a:r>
            <a:r>
              <a:rPr lang="en-US">
                <a:solidFill>
                  <a:srgbClr val="0000FF"/>
                </a:solidFill>
              </a:rPr>
              <a:t>Representing</a:t>
            </a:r>
            <a:r>
              <a:rPr lang="en-US"/>
              <a:t> </a:t>
            </a:r>
            <a:r>
              <a:rPr lang="en-US"/>
              <a:t>linear</a:t>
            </a:r>
            <a:r>
              <a:rPr lang="en-US"/>
              <a:t> ops</a:t>
            </a:r>
            <a:endParaRPr/>
          </a:p>
        </p:txBody>
      </p:sp>
      <p:sp>
        <p:nvSpPr>
          <p:cNvPr id="293" name="Google Shape;293;p32"/>
          <p:cNvSpPr txBox="1"/>
          <p:nvPr/>
        </p:nvSpPr>
        <p:spPr>
          <a:xfrm>
            <a:off x="977950" y="1196925"/>
            <a:ext cx="7040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“</a:t>
            </a:r>
            <a:r>
              <a:rPr lang="en-US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rows times columns</a:t>
            </a: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” rule is just a way of </a:t>
            </a:r>
            <a:r>
              <a:rPr lang="en-US" sz="18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writing down a linear operation</a:t>
            </a:r>
            <a:endParaRPr sz="1800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	… not always the most natural way!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4" name="Google Shape;294;p32"/>
          <p:cNvSpPr txBox="1"/>
          <p:nvPr/>
        </p:nvSpPr>
        <p:spPr>
          <a:xfrm>
            <a:off x="228600" y="2266325"/>
            <a:ext cx="15351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identity</a:t>
            </a:r>
            <a:r>
              <a:rPr lang="en-US" sz="1900">
                <a:latin typeface="Calibri"/>
                <a:ea typeface="Calibri"/>
                <a:cs typeface="Calibri"/>
                <a:sym typeface="Calibri"/>
              </a:rPr>
              <a:t> matrix </a:t>
            </a:r>
            <a:r>
              <a:rPr i="1" lang="en-US" sz="1900">
                <a:solidFill>
                  <a:srgbClr val="0C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lang="en-US" sz="1900">
                <a:latin typeface="Calibri"/>
                <a:ea typeface="Calibri"/>
                <a:cs typeface="Calibri"/>
                <a:sym typeface="Calibri"/>
              </a:rPr>
              <a:t>:</a:t>
            </a:r>
            <a:endParaRPr i="1" sz="19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5" name="Google Shape;29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5901" y="2190125"/>
            <a:ext cx="7283302" cy="1020650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32"/>
          <p:cNvSpPr txBox="1"/>
          <p:nvPr/>
        </p:nvSpPr>
        <p:spPr>
          <a:xfrm>
            <a:off x="6447550" y="3210775"/>
            <a:ext cx="1423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blanks = zeros</a:t>
            </a:r>
            <a:endParaRPr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7" name="Google Shape;297;p32"/>
          <p:cNvSpPr txBox="1"/>
          <p:nvPr/>
        </p:nvSpPr>
        <p:spPr>
          <a:xfrm>
            <a:off x="379075" y="3723125"/>
            <a:ext cx="15351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scaling</a:t>
            </a:r>
            <a:r>
              <a:rPr lang="en-US" sz="1900">
                <a:latin typeface="Calibri"/>
                <a:ea typeface="Calibri"/>
                <a:cs typeface="Calibri"/>
                <a:sym typeface="Calibri"/>
              </a:rPr>
              <a:t> by α:</a:t>
            </a:r>
            <a:endParaRPr i="1" sz="19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8" name="Google Shape;298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38237" y="3489550"/>
            <a:ext cx="3446525" cy="966710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32"/>
          <p:cNvSpPr txBox="1"/>
          <p:nvPr/>
        </p:nvSpPr>
        <p:spPr>
          <a:xfrm>
            <a:off x="228600" y="4735025"/>
            <a:ext cx="52563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“non-square” </a:t>
            </a:r>
            <a:r>
              <a:rPr lang="en-US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operations = rectangular matrices:</a:t>
            </a:r>
            <a:endParaRPr i="1"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0" name="Google Shape;300;p32"/>
          <p:cNvSpPr txBox="1"/>
          <p:nvPr/>
        </p:nvSpPr>
        <p:spPr>
          <a:xfrm>
            <a:off x="1695900" y="6221375"/>
            <a:ext cx="90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C00FF"/>
                </a:solidFill>
                <a:latin typeface="Calibri"/>
                <a:ea typeface="Calibri"/>
                <a:cs typeface="Calibri"/>
                <a:sym typeface="Calibri"/>
              </a:rPr>
              <a:t>3 inputs</a:t>
            </a:r>
            <a:endParaRPr>
              <a:solidFill>
                <a:srgbClr val="0C00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1" name="Google Shape;301;p32"/>
          <p:cNvSpPr txBox="1"/>
          <p:nvPr/>
        </p:nvSpPr>
        <p:spPr>
          <a:xfrm>
            <a:off x="3416575" y="6082375"/>
            <a:ext cx="90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2 outputs</a:t>
            </a:r>
            <a:endParaRPr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2" name="Google Shape;302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95900" y="5192223"/>
            <a:ext cx="6249650" cy="966700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32"/>
          <p:cNvSpPr txBox="1"/>
          <p:nvPr/>
        </p:nvSpPr>
        <p:spPr>
          <a:xfrm>
            <a:off x="5484750" y="6106775"/>
            <a:ext cx="21006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-US" sz="1900">
                <a:solidFill>
                  <a:srgbClr val="0C00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900">
                <a:latin typeface="Calibri"/>
                <a:ea typeface="Calibri"/>
                <a:cs typeface="Calibri"/>
                <a:sym typeface="Calibri"/>
              </a:rPr>
              <a:t>x </a:t>
            </a:r>
            <a:r>
              <a:rPr lang="en-US" sz="1900">
                <a:solidFill>
                  <a:srgbClr val="0C00FF"/>
                </a:solidFill>
                <a:latin typeface="Calibri"/>
                <a:ea typeface="Calibri"/>
                <a:cs typeface="Calibri"/>
                <a:sym typeface="Calibri"/>
              </a:rPr>
              <a:t>3 </a:t>
            </a:r>
            <a:r>
              <a:rPr lang="en-US" sz="1900">
                <a:latin typeface="Calibri"/>
                <a:ea typeface="Calibri"/>
                <a:cs typeface="Calibri"/>
                <a:sym typeface="Calibri"/>
              </a:rPr>
              <a:t>matrix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3"/>
          <p:cNvSpPr txBox="1"/>
          <p:nvPr>
            <p:ph type="title"/>
          </p:nvPr>
        </p:nvSpPr>
        <p:spPr>
          <a:xfrm>
            <a:off x="407675" y="727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0000"/>
                </a:solidFill>
              </a:rPr>
              <a:t>Matrices</a:t>
            </a:r>
            <a:r>
              <a:rPr lang="en-US"/>
              <a:t>: </a:t>
            </a:r>
            <a:r>
              <a:rPr lang="en-US">
                <a:solidFill>
                  <a:srgbClr val="0000FF"/>
                </a:solidFill>
              </a:rPr>
              <a:t>Representing</a:t>
            </a:r>
            <a:r>
              <a:rPr lang="en-US"/>
              <a:t> linear ops</a:t>
            </a:r>
            <a:endParaRPr/>
          </a:p>
        </p:txBody>
      </p:sp>
      <p:pic>
        <p:nvPicPr>
          <p:cNvPr id="309" name="Google Shape;30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8775" y="1321370"/>
            <a:ext cx="5164025" cy="2172275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33"/>
          <p:cNvSpPr txBox="1"/>
          <p:nvPr/>
        </p:nvSpPr>
        <p:spPr>
          <a:xfrm>
            <a:off x="1611225" y="3473575"/>
            <a:ext cx="65238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3200"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baseline="-25000" i="1" lang="en-US" sz="32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baseline="-25000" i="1" lang="en-US" sz="3200">
                <a:solidFill>
                  <a:srgbClr val="0C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</a:t>
            </a:r>
            <a:r>
              <a:rPr lang="en-US" sz="3200"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3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row </a:t>
            </a:r>
            <a:r>
              <a:rPr i="1" lang="en-US" sz="3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lang="en-US" sz="3200"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32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column </a:t>
            </a:r>
            <a:r>
              <a:rPr i="1" lang="en-US" sz="32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j</a:t>
            </a:r>
            <a:r>
              <a:rPr lang="en-US" sz="3200"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-US" sz="3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output </a:t>
            </a:r>
            <a:r>
              <a:rPr i="1" lang="en-US" sz="3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lang="en-US" sz="3200"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32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input </a:t>
            </a:r>
            <a:r>
              <a:rPr i="1" lang="en-US" sz="32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j</a:t>
            </a:r>
            <a:endParaRPr i="1" sz="3200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 …or sometimes I’ll write </a:t>
            </a:r>
            <a:r>
              <a:rPr i="1"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baseline="-25000" i="1" lang="en-US" sz="32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baseline="-25000" i="1" lang="en-US" sz="3200">
                <a:solidFill>
                  <a:srgbClr val="0C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</a:t>
            </a: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)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1" name="Google Shape;311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0925" y="5419500"/>
            <a:ext cx="6014708" cy="1169700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33"/>
          <p:cNvSpPr txBox="1"/>
          <p:nvPr/>
        </p:nvSpPr>
        <p:spPr>
          <a:xfrm>
            <a:off x="6297100" y="4962350"/>
            <a:ext cx="27729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output i</a:t>
            </a: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  (</a:t>
            </a:r>
            <a:r>
              <a:rPr i="1" lang="en-US" sz="2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y</a:t>
            </a:r>
            <a:r>
              <a:rPr baseline="-25000" i="1" lang="en-US" sz="2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)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   = “</a:t>
            </a:r>
            <a:r>
              <a:rPr b="1" lang="en-US" sz="2400">
                <a:latin typeface="Calibri"/>
                <a:ea typeface="Calibri"/>
                <a:cs typeface="Calibri"/>
                <a:sym typeface="Calibri"/>
              </a:rPr>
              <a:t>dot product</a:t>
            </a: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” of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             </a:t>
            </a:r>
            <a:r>
              <a:rPr lang="en-US" sz="2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row i</a:t>
            </a: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 of A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     </a:t>
            </a: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   with </a:t>
            </a:r>
            <a:r>
              <a:rPr lang="en-US" sz="24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column x</a:t>
            </a:r>
            <a:endParaRPr sz="2400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4"/>
          <p:cNvSpPr txBox="1"/>
          <p:nvPr>
            <p:ph type="title"/>
          </p:nvPr>
        </p:nvSpPr>
        <p:spPr>
          <a:xfrm>
            <a:off x="457200" y="1222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0000"/>
                </a:solidFill>
              </a:rPr>
              <a:t>Matrix multiplication</a:t>
            </a:r>
            <a:r>
              <a:rPr lang="en-US"/>
              <a:t> = </a:t>
            </a:r>
            <a:r>
              <a:rPr lang="en-US">
                <a:solidFill>
                  <a:srgbClr val="0000FF"/>
                </a:solidFill>
              </a:rPr>
              <a:t>Composition</a:t>
            </a:r>
            <a:endParaRPr>
              <a:solidFill>
                <a:srgbClr val="0000FF"/>
              </a:solidFill>
            </a:endParaRPr>
          </a:p>
        </p:txBody>
      </p:sp>
      <p:sp>
        <p:nvSpPr>
          <p:cNvPr id="318" name="Google Shape;318;p34"/>
          <p:cNvSpPr txBox="1"/>
          <p:nvPr/>
        </p:nvSpPr>
        <p:spPr>
          <a:xfrm>
            <a:off x="668425" y="1209300"/>
            <a:ext cx="7910400" cy="55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r>
              <a:rPr lang="en-US" sz="2600"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lang="en-US" sz="26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B</a:t>
            </a:r>
            <a:r>
              <a:rPr lang="en-US" sz="26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lang="en-US" sz="2600">
                <a:latin typeface="Calibri"/>
                <a:ea typeface="Calibri"/>
                <a:cs typeface="Calibri"/>
                <a:sym typeface="Calibri"/>
              </a:rPr>
              <a:t>) = take input </a:t>
            </a:r>
            <a:r>
              <a:rPr lang="en-US" sz="26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lang="en-US" sz="2600">
                <a:latin typeface="Calibri"/>
                <a:ea typeface="Calibri"/>
                <a:cs typeface="Calibri"/>
                <a:sym typeface="Calibri"/>
              </a:rPr>
              <a:t>, do operation </a:t>
            </a:r>
            <a:r>
              <a:rPr lang="en-US" sz="26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B</a:t>
            </a:r>
            <a:r>
              <a:rPr lang="en-US" sz="2600"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i="1" lang="en-US" sz="2600">
                <a:latin typeface="Calibri"/>
                <a:ea typeface="Calibri"/>
                <a:cs typeface="Calibri"/>
                <a:sym typeface="Calibri"/>
              </a:rPr>
              <a:t>then</a:t>
            </a:r>
            <a:r>
              <a:rPr lang="en-US" sz="2600">
                <a:latin typeface="Calibri"/>
                <a:ea typeface="Calibri"/>
                <a:cs typeface="Calibri"/>
                <a:sym typeface="Calibri"/>
              </a:rPr>
              <a:t> do operation</a:t>
            </a:r>
            <a:r>
              <a:rPr lang="en-US" sz="26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A</a:t>
            </a:r>
            <a:endParaRPr sz="26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latin typeface="Calibri"/>
                <a:ea typeface="Calibri"/>
                <a:cs typeface="Calibri"/>
                <a:sym typeface="Calibri"/>
              </a:rPr>
              <a:t>	= (</a:t>
            </a:r>
            <a:r>
              <a:rPr lang="en-US" sz="26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AB</a:t>
            </a:r>
            <a:r>
              <a:rPr lang="en-US" sz="2600">
                <a:latin typeface="Calibri"/>
                <a:ea typeface="Calibri"/>
                <a:cs typeface="Calibri"/>
                <a:sym typeface="Calibri"/>
              </a:rPr>
              <a:t>)x  where </a:t>
            </a:r>
            <a:r>
              <a:rPr lang="en-US" sz="26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AB</a:t>
            </a:r>
            <a:r>
              <a:rPr lang="en-US" sz="2600">
                <a:latin typeface="Calibri"/>
                <a:ea typeface="Calibri"/>
                <a:cs typeface="Calibri"/>
                <a:sym typeface="Calibri"/>
              </a:rPr>
              <a:t> = operation that does </a:t>
            </a:r>
            <a:r>
              <a:rPr lang="en-US" sz="26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B</a:t>
            </a:r>
            <a:r>
              <a:rPr lang="en-US" sz="2600"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i="1" lang="en-US" sz="2600">
                <a:latin typeface="Calibri"/>
                <a:ea typeface="Calibri"/>
                <a:cs typeface="Calibri"/>
                <a:sym typeface="Calibri"/>
              </a:rPr>
              <a:t>then</a:t>
            </a:r>
            <a:r>
              <a:rPr lang="en-US" sz="260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6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endParaRPr sz="26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b="1" lang="en-US" sz="2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≠</a:t>
            </a:r>
            <a:r>
              <a:rPr lang="en-US" sz="2600">
                <a:latin typeface="Calibri"/>
                <a:ea typeface="Calibri"/>
                <a:cs typeface="Calibri"/>
                <a:sym typeface="Calibri"/>
              </a:rPr>
              <a:t> (BA)x or B(Ax) … associative but </a:t>
            </a:r>
            <a:r>
              <a:rPr b="1" lang="en-US" sz="2600">
                <a:latin typeface="Calibri"/>
                <a:ea typeface="Calibri"/>
                <a:cs typeface="Calibri"/>
                <a:sym typeface="Calibri"/>
              </a:rPr>
              <a:t>not</a:t>
            </a:r>
            <a:r>
              <a:rPr lang="en-US" sz="2600">
                <a:latin typeface="Calibri"/>
                <a:ea typeface="Calibri"/>
                <a:cs typeface="Calibri"/>
                <a:sym typeface="Calibri"/>
              </a:rPr>
              <a:t> commutative</a:t>
            </a:r>
            <a:endParaRPr sz="2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Matrix-multiplication “rows times </a:t>
            </a: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columns</a:t>
            </a: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” rule for AB is </a:t>
            </a:r>
            <a:r>
              <a:rPr b="1" lang="en-US" sz="2400">
                <a:latin typeface="Calibri"/>
                <a:ea typeface="Calibri"/>
                <a:cs typeface="Calibri"/>
                <a:sym typeface="Calibri"/>
              </a:rPr>
              <a:t>defined</a:t>
            </a: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 so that associativity works, but always remember that “AB” means “do B, then A” when acting on a vector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We will explore several </a:t>
            </a:r>
            <a:r>
              <a:rPr i="1" lang="en-US" sz="2400">
                <a:latin typeface="Calibri"/>
                <a:ea typeface="Calibri"/>
                <a:cs typeface="Calibri"/>
                <a:sym typeface="Calibri"/>
              </a:rPr>
              <a:t>ways to think </a:t>
            </a: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about matrix multiplication AB </a:t>
            </a: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besides mechanical “rows times columns”…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Our goal is </a:t>
            </a:r>
            <a:r>
              <a:rPr b="1" lang="en-US" sz="2400">
                <a:latin typeface="Calibri"/>
                <a:ea typeface="Calibri"/>
                <a:cs typeface="Calibri"/>
                <a:sym typeface="Calibri"/>
              </a:rPr>
              <a:t>not</a:t>
            </a: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 just to </a:t>
            </a:r>
            <a:r>
              <a:rPr b="1" lang="en-US" sz="2400">
                <a:latin typeface="Calibri"/>
                <a:ea typeface="Calibri"/>
                <a:cs typeface="Calibri"/>
                <a:sym typeface="Calibri"/>
              </a:rPr>
              <a:t>mindlessly “turn the crank.”</a:t>
            </a:r>
            <a:endParaRPr b="1" sz="24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5"/>
          <p:cNvSpPr txBox="1"/>
          <p:nvPr>
            <p:ph type="title"/>
          </p:nvPr>
        </p:nvSpPr>
        <p:spPr>
          <a:xfrm>
            <a:off x="457200" y="-106362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Matrix-multiplication example</a:t>
            </a:r>
            <a:endParaRPr/>
          </a:p>
        </p:txBody>
      </p:sp>
      <p:pic>
        <p:nvPicPr>
          <p:cNvPr id="324" name="Google Shape;32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3600" y="1067325"/>
            <a:ext cx="8476775" cy="1311200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35"/>
          <p:cNvSpPr txBox="1"/>
          <p:nvPr/>
        </p:nvSpPr>
        <p:spPr>
          <a:xfrm>
            <a:off x="5290450" y="799150"/>
            <a:ext cx="19920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2x3 matrix B</a:t>
            </a:r>
            <a:endParaRPr sz="23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6" name="Google Shape;326;p35"/>
          <p:cNvSpPr txBox="1"/>
          <p:nvPr/>
        </p:nvSpPr>
        <p:spPr>
          <a:xfrm>
            <a:off x="4441795" y="2329550"/>
            <a:ext cx="20841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“1</a:t>
            </a:r>
            <a:r>
              <a:rPr lang="en-US" sz="23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x2 matrix” A</a:t>
            </a:r>
            <a:endParaRPr b="1"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7" name="Google Shape;327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56663" y="2633825"/>
            <a:ext cx="6196159" cy="9052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2150" y="4217450"/>
            <a:ext cx="5840174" cy="338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33150" y="4917294"/>
            <a:ext cx="8029614" cy="884806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35"/>
          <p:cNvSpPr txBox="1"/>
          <p:nvPr/>
        </p:nvSpPr>
        <p:spPr>
          <a:xfrm>
            <a:off x="457200" y="5418300"/>
            <a:ext cx="17907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(1x2)*(</a:t>
            </a:r>
            <a:r>
              <a:rPr lang="en-US" sz="23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2x3)</a:t>
            </a:r>
            <a:endParaRPr/>
          </a:p>
        </p:txBody>
      </p:sp>
      <p:sp>
        <p:nvSpPr>
          <p:cNvPr id="331" name="Google Shape;331;p35"/>
          <p:cNvSpPr txBox="1"/>
          <p:nvPr/>
        </p:nvSpPr>
        <p:spPr>
          <a:xfrm>
            <a:off x="6901575" y="4164750"/>
            <a:ext cx="26562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rgbClr val="0C00FF"/>
                </a:solidFill>
                <a:latin typeface="Calibri"/>
                <a:ea typeface="Calibri"/>
                <a:cs typeface="Calibri"/>
                <a:sym typeface="Calibri"/>
              </a:rPr>
              <a:t>matrix that</a:t>
            </a:r>
            <a:endParaRPr sz="2300">
              <a:solidFill>
                <a:srgbClr val="0C00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rgbClr val="0C00FF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US" sz="2300">
                <a:solidFill>
                  <a:srgbClr val="0C00FF"/>
                </a:solidFill>
                <a:latin typeface="Calibri"/>
                <a:ea typeface="Calibri"/>
                <a:cs typeface="Calibri"/>
                <a:sym typeface="Calibri"/>
              </a:rPr>
              <a:t>does</a:t>
            </a:r>
            <a:r>
              <a:rPr lang="en-US" sz="2300">
                <a:solidFill>
                  <a:srgbClr val="0C00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i="1" lang="en-US" sz="2300">
                <a:solidFill>
                  <a:srgbClr val="0C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baseline="-25000" lang="en-US" sz="2300">
                <a:solidFill>
                  <a:srgbClr val="0C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r>
              <a:rPr lang="en-US" sz="2300">
                <a:solidFill>
                  <a:srgbClr val="0C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– </a:t>
            </a:r>
            <a:r>
              <a:rPr i="1" lang="en-US" sz="2300">
                <a:solidFill>
                  <a:srgbClr val="0C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baseline="-25000" lang="en-US" sz="2300">
                <a:solidFill>
                  <a:srgbClr val="0C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endParaRPr baseline="-25000" sz="2300">
              <a:solidFill>
                <a:srgbClr val="0C00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32" name="Google Shape;332;p35"/>
          <p:cNvSpPr txBox="1"/>
          <p:nvPr/>
        </p:nvSpPr>
        <p:spPr>
          <a:xfrm>
            <a:off x="457200" y="6242950"/>
            <a:ext cx="85887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… whereas </a:t>
            </a:r>
            <a:r>
              <a:rPr b="1" lang="en-US" sz="2100">
                <a:latin typeface="Calibri"/>
                <a:ea typeface="Calibri"/>
                <a:cs typeface="Calibri"/>
                <a:sym typeface="Calibri"/>
              </a:rPr>
              <a:t>BA doesn’t even make sense</a:t>
            </a: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!  A has </a:t>
            </a:r>
            <a:r>
              <a:rPr lang="en-US" sz="21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 output</a:t>
            </a: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, but B has </a:t>
            </a:r>
            <a:r>
              <a:rPr lang="en-US" sz="2100">
                <a:solidFill>
                  <a:srgbClr val="0C00FF"/>
                </a:solidFill>
                <a:latin typeface="Calibri"/>
                <a:ea typeface="Calibri"/>
                <a:cs typeface="Calibri"/>
                <a:sym typeface="Calibri"/>
              </a:rPr>
              <a:t>3 inputs</a:t>
            </a: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!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3" name="Google Shape;333;p35"/>
          <p:cNvSpPr txBox="1"/>
          <p:nvPr/>
        </p:nvSpPr>
        <p:spPr>
          <a:xfrm>
            <a:off x="6411600" y="5551750"/>
            <a:ext cx="26562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rgbClr val="0C00FF"/>
                </a:solidFill>
                <a:latin typeface="Calibri"/>
                <a:ea typeface="Calibri"/>
                <a:cs typeface="Calibri"/>
                <a:sym typeface="Calibri"/>
              </a:rPr>
              <a:t>= sum of 2 rows of B</a:t>
            </a:r>
            <a:endParaRPr baseline="-25000" sz="2300">
              <a:solidFill>
                <a:srgbClr val="0C00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34" name="Google Shape;334;p35"/>
          <p:cNvSpPr txBox="1"/>
          <p:nvPr/>
        </p:nvSpPr>
        <p:spPr>
          <a:xfrm>
            <a:off x="4597132" y="3297050"/>
            <a:ext cx="2084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(really, a row vector)</a:t>
            </a:r>
            <a:endParaRPr b="1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6"/>
          <p:cNvSpPr txBox="1"/>
          <p:nvPr>
            <p:ph type="title"/>
          </p:nvPr>
        </p:nvSpPr>
        <p:spPr>
          <a:xfrm>
            <a:off x="457200" y="-30162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Adding &amp; scaling matrices</a:t>
            </a:r>
            <a:endParaRPr/>
          </a:p>
        </p:txBody>
      </p:sp>
      <p:sp>
        <p:nvSpPr>
          <p:cNvPr id="340" name="Google Shape;340;p36"/>
          <p:cNvSpPr txBox="1"/>
          <p:nvPr/>
        </p:nvSpPr>
        <p:spPr>
          <a:xfrm>
            <a:off x="674300" y="960450"/>
            <a:ext cx="78609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latin typeface="Calibri"/>
                <a:ea typeface="Calibri"/>
                <a:cs typeface="Calibri"/>
                <a:sym typeface="Calibri"/>
              </a:rPr>
              <a:t>What does “</a:t>
            </a:r>
            <a:r>
              <a:rPr lang="en-US" sz="25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US" sz="25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+</a:t>
            </a:r>
            <a:r>
              <a:rPr lang="en-US" sz="25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 B</a:t>
            </a:r>
            <a:r>
              <a:rPr lang="en-US" sz="2500">
                <a:latin typeface="Calibri"/>
                <a:ea typeface="Calibri"/>
                <a:cs typeface="Calibri"/>
                <a:sym typeface="Calibri"/>
              </a:rPr>
              <a:t>” mean for two m × n matrices?</a:t>
            </a:r>
            <a:endParaRPr sz="2500">
              <a:latin typeface="Calibri"/>
              <a:ea typeface="Calibri"/>
              <a:cs typeface="Calibri"/>
              <a:sym typeface="Calibri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latin typeface="Calibri"/>
                <a:ea typeface="Calibri"/>
                <a:cs typeface="Calibri"/>
                <a:sym typeface="Calibri"/>
              </a:rPr>
              <a:t>— it means adding the </a:t>
            </a:r>
            <a:r>
              <a:rPr i="1" lang="en-US" sz="2500">
                <a:latin typeface="Calibri"/>
                <a:ea typeface="Calibri"/>
                <a:cs typeface="Calibri"/>
                <a:sym typeface="Calibri"/>
              </a:rPr>
              <a:t>results</a:t>
            </a:r>
            <a:r>
              <a:rPr lang="en-US" sz="2500"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-US" sz="25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(A</a:t>
            </a:r>
            <a:r>
              <a:rPr lang="en-US" sz="25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+</a:t>
            </a:r>
            <a:r>
              <a:rPr lang="en-US" sz="25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B)x = Ax </a:t>
            </a:r>
            <a:r>
              <a:rPr lang="en-US" sz="25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+</a:t>
            </a:r>
            <a:r>
              <a:rPr lang="en-US" sz="25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Bx</a:t>
            </a:r>
            <a:endParaRPr sz="25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— but </a:t>
            </a:r>
            <a:r>
              <a:rPr lang="en-US" sz="25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adding entries of A and B</a:t>
            </a:r>
            <a:r>
              <a:rPr lang="en-US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gives the </a:t>
            </a:r>
            <a:r>
              <a:rPr lang="en-US" sz="25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same thing:</a:t>
            </a:r>
            <a:endParaRPr sz="25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1" name="Google Shape;34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299650"/>
            <a:ext cx="8839204" cy="1031528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36"/>
          <p:cNvSpPr txBox="1"/>
          <p:nvPr/>
        </p:nvSpPr>
        <p:spPr>
          <a:xfrm>
            <a:off x="819425" y="3453200"/>
            <a:ext cx="75012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latin typeface="Calibri"/>
                <a:ea typeface="Calibri"/>
                <a:cs typeface="Calibri"/>
                <a:sym typeface="Calibri"/>
              </a:rPr>
              <a:t>What does “</a:t>
            </a:r>
            <a:r>
              <a:rPr lang="en-US" sz="25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αA</a:t>
            </a:r>
            <a:r>
              <a:rPr lang="en-US" sz="2500">
                <a:latin typeface="Calibri"/>
                <a:ea typeface="Calibri"/>
                <a:cs typeface="Calibri"/>
                <a:sym typeface="Calibri"/>
              </a:rPr>
              <a:t>” mean for a matrix and a </a:t>
            </a:r>
            <a:r>
              <a:rPr lang="en-US" sz="2500">
                <a:solidFill>
                  <a:srgbClr val="0C00FF"/>
                </a:solidFill>
                <a:latin typeface="Calibri"/>
                <a:ea typeface="Calibri"/>
                <a:cs typeface="Calibri"/>
                <a:sym typeface="Calibri"/>
              </a:rPr>
              <a:t>scalar</a:t>
            </a:r>
            <a:r>
              <a:rPr lang="en-US" sz="2500">
                <a:latin typeface="Calibri"/>
                <a:ea typeface="Calibri"/>
                <a:cs typeface="Calibri"/>
                <a:sym typeface="Calibri"/>
              </a:rPr>
              <a:t>?</a:t>
            </a:r>
            <a:endParaRPr sz="2500">
              <a:latin typeface="Calibri"/>
              <a:ea typeface="Calibri"/>
              <a:cs typeface="Calibri"/>
              <a:sym typeface="Calibri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latin typeface="Calibri"/>
                <a:ea typeface="Calibri"/>
                <a:cs typeface="Calibri"/>
                <a:sym typeface="Calibri"/>
              </a:rPr>
              <a:t>— it means scaling the </a:t>
            </a:r>
            <a:r>
              <a:rPr i="1" lang="en-US" sz="2500">
                <a:latin typeface="Calibri"/>
                <a:ea typeface="Calibri"/>
                <a:cs typeface="Calibri"/>
                <a:sym typeface="Calibri"/>
              </a:rPr>
              <a:t>results</a:t>
            </a:r>
            <a:r>
              <a:rPr lang="en-US" sz="2500"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-US" sz="25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(αA)x = α(Ax)</a:t>
            </a:r>
            <a:endParaRPr sz="25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— but </a:t>
            </a:r>
            <a:r>
              <a:rPr lang="en-US" sz="25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scaling</a:t>
            </a:r>
            <a:r>
              <a:rPr lang="en-US" sz="25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 entries of A</a:t>
            </a:r>
            <a:r>
              <a:rPr lang="en-US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gives the </a:t>
            </a:r>
            <a:r>
              <a:rPr lang="en-US" sz="25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same thing:</a:t>
            </a:r>
            <a:endParaRPr sz="25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3" name="Google Shape;343;p36"/>
          <p:cNvSpPr txBox="1"/>
          <p:nvPr/>
        </p:nvSpPr>
        <p:spPr>
          <a:xfrm>
            <a:off x="1892125" y="5944375"/>
            <a:ext cx="67122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latin typeface="Calibri"/>
                <a:ea typeface="Calibri"/>
                <a:cs typeface="Calibri"/>
                <a:sym typeface="Calibri"/>
              </a:rPr>
              <a:t>… so you can add/subtract matrices</a:t>
            </a:r>
            <a:endParaRPr sz="26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latin typeface="Calibri"/>
                <a:ea typeface="Calibri"/>
                <a:cs typeface="Calibri"/>
                <a:sym typeface="Calibri"/>
              </a:rPr>
              <a:t>&amp; multiply by scalars … </a:t>
            </a:r>
            <a:r>
              <a:rPr lang="en-US" sz="2600">
                <a:solidFill>
                  <a:srgbClr val="0C00FF"/>
                </a:solidFill>
                <a:latin typeface="Calibri"/>
                <a:ea typeface="Calibri"/>
                <a:cs typeface="Calibri"/>
                <a:sym typeface="Calibri"/>
              </a:rPr>
              <a:t>sort of like vectors</a:t>
            </a:r>
            <a:r>
              <a:rPr lang="en-US" sz="2600">
                <a:latin typeface="Calibri"/>
                <a:ea typeface="Calibri"/>
                <a:cs typeface="Calibri"/>
                <a:sym typeface="Calibri"/>
              </a:rPr>
              <a:t>…</a:t>
            </a:r>
            <a:endParaRPr sz="26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4" name="Google Shape;344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20625" y="6068625"/>
            <a:ext cx="736699" cy="736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6712" y="4681225"/>
            <a:ext cx="7236511" cy="133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 txBox="1"/>
          <p:nvPr>
            <p:ph type="title"/>
          </p:nvPr>
        </p:nvSpPr>
        <p:spPr>
          <a:xfrm>
            <a:off x="457200" y="57036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Administrative Details</a:t>
            </a:r>
            <a:endParaRPr/>
          </a:p>
        </p:txBody>
      </p:sp>
      <p:sp>
        <p:nvSpPr>
          <p:cNvPr id="100" name="Google Shape;100;p15"/>
          <p:cNvSpPr txBox="1"/>
          <p:nvPr/>
        </p:nvSpPr>
        <p:spPr>
          <a:xfrm>
            <a:off x="288776" y="1341438"/>
            <a:ext cx="8566500" cy="53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Lectures MWF11, 10-250 — video recording &amp; notes links posted to github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Tuesday recitations, Wed/Thurs office hours — use Canvas to switch sections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Weekly </a:t>
            </a:r>
            <a:r>
              <a:rPr lang="en-US" sz="20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psets, due Fridays 11am. Electronic submission through Canvas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— lowest pset score will be dropped, </a:t>
            </a:r>
            <a:r>
              <a:rPr b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anything else</a:t>
            </a: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requires </a:t>
            </a:r>
            <a:r>
              <a:rPr b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S3</a:t>
            </a: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+ Prof. J.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— short </a:t>
            </a:r>
            <a:r>
              <a:rPr lang="en-US" sz="20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pset 0 posted today, due </a:t>
            </a:r>
            <a:r>
              <a:rPr b="1" lang="en-US" sz="20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this Friday 2/4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Grading: </a:t>
            </a:r>
            <a:r>
              <a:rPr lang="en-US" sz="20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homework 15%</a:t>
            </a: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20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3 exams 45% </a:t>
            </a: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(2/25, 4/1, &amp; 5/6), </a:t>
            </a:r>
            <a:r>
              <a:rPr lang="en-US" sz="20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&amp; final exam 40%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Collaboration policy</a:t>
            </a:r>
            <a:r>
              <a:rPr lang="en-US" sz="20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: talk to anyone </a:t>
            </a:r>
            <a:r>
              <a:rPr lang="en-US"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you want, </a:t>
            </a:r>
            <a:r>
              <a:rPr lang="en-US" sz="20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read anything </a:t>
            </a:r>
            <a:r>
              <a:rPr lang="en-US"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you want, but: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	• Make an effort on a problem before collaborating.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	• </a:t>
            </a:r>
            <a:r>
              <a:rPr lang="en-US" sz="20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Write up your solutions independently </a:t>
            </a:r>
            <a:r>
              <a:rPr lang="en-US"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(from “blank sheet of paper”).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	• List your collaborators and external sources (not course materials).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18.06 </a:t>
            </a:r>
            <a:r>
              <a:rPr lang="en-US" sz="2000">
                <a:solidFill>
                  <a:srgbClr val="0C00FF"/>
                </a:solidFill>
                <a:latin typeface="Calibri"/>
                <a:ea typeface="Calibri"/>
                <a:cs typeface="Calibri"/>
                <a:sym typeface="Calibri"/>
              </a:rPr>
              <a:t>piazza.com discussion </a:t>
            </a:r>
            <a:r>
              <a:rPr lang="en-US"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forum: </a:t>
            </a:r>
            <a:r>
              <a:rPr lang="en-US" sz="2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https://piazza.com/class/kykapaoapky33j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Problem-set </a:t>
            </a:r>
            <a:r>
              <a:rPr b="1" lang="en-US" sz="2000">
                <a:latin typeface="Calibri"/>
                <a:ea typeface="Calibri"/>
                <a:cs typeface="Calibri"/>
                <a:sym typeface="Calibri"/>
              </a:rPr>
              <a:t>partnering</a:t>
            </a: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-US" sz="2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psetpartners.mit.edu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latin typeface="Calibri"/>
                <a:ea typeface="Calibri"/>
                <a:cs typeface="Calibri"/>
                <a:sym typeface="Calibri"/>
              </a:rPr>
              <a:t>Tutoring: </a:t>
            </a:r>
            <a:r>
              <a:rPr lang="en-US" sz="2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Math Learning Center,</a:t>
            </a: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 also </a:t>
            </a:r>
            <a:r>
              <a:rPr lang="en-US" sz="2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6"/>
              </a:rPr>
              <a:t>TSR</a:t>
            </a:r>
            <a:r>
              <a:rPr baseline="30000" lang="en-US" sz="2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7"/>
              </a:rPr>
              <a:t>2</a:t>
            </a:r>
            <a:endParaRPr baseline="30000" sz="20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Syllabus and Calendar</a:t>
            </a:r>
            <a:endParaRPr/>
          </a:p>
        </p:txBody>
      </p:sp>
      <p:sp>
        <p:nvSpPr>
          <p:cNvPr id="106" name="Google Shape;106;p16"/>
          <p:cNvSpPr txBox="1"/>
          <p:nvPr>
            <p:ph idx="1" type="body"/>
          </p:nvPr>
        </p:nvSpPr>
        <p:spPr>
          <a:xfrm>
            <a:off x="457200" y="1226075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61950" lvl="0" marL="3429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20"/>
              <a:buChar char="•"/>
            </a:pPr>
            <a:r>
              <a:rPr lang="en-US" sz="1820"/>
              <a:t>Significant overlap with Strang’s OCW video lectures: these are a </a:t>
            </a:r>
            <a:r>
              <a:rPr lang="en-US" sz="1820">
                <a:solidFill>
                  <a:srgbClr val="FF0000"/>
                </a:solidFill>
              </a:rPr>
              <a:t>useful supplement </a:t>
            </a:r>
            <a:r>
              <a:rPr lang="en-US" sz="1820"/>
              <a:t>but </a:t>
            </a:r>
            <a:r>
              <a:rPr lang="en-US" sz="1820">
                <a:solidFill>
                  <a:srgbClr val="FF0000"/>
                </a:solidFill>
              </a:rPr>
              <a:t>not a replacement </a:t>
            </a:r>
            <a:r>
              <a:rPr lang="en-US" sz="1820"/>
              <a:t>for attending lecture. </a:t>
            </a:r>
            <a:r>
              <a:rPr lang="en-US" sz="1820">
                <a:solidFill>
                  <a:srgbClr val="FF0000"/>
                </a:solidFill>
              </a:rPr>
              <a:t>Likely</a:t>
            </a:r>
            <a:r>
              <a:rPr lang="en-US" sz="1820"/>
              <a:t> topics:</a:t>
            </a:r>
            <a:endParaRPr sz="1820"/>
          </a:p>
          <a:p>
            <a:pPr indent="-361950" lvl="0" marL="342900" rtl="0" algn="l">
              <a:lnSpc>
                <a:spcPct val="110000"/>
              </a:lnSpc>
              <a:spcBef>
                <a:spcPts val="304"/>
              </a:spcBef>
              <a:spcAft>
                <a:spcPts val="0"/>
              </a:spcAft>
              <a:buClr>
                <a:srgbClr val="0000FF"/>
              </a:buClr>
              <a:buSzPts val="1820"/>
              <a:buChar char="•"/>
            </a:pPr>
            <a:r>
              <a:rPr lang="en-US" sz="1820">
                <a:solidFill>
                  <a:srgbClr val="0000FF"/>
                </a:solidFill>
              </a:rPr>
              <a:t>Exam 1: Friday 2/25. </a:t>
            </a:r>
            <a:r>
              <a:rPr lang="en-US" sz="1820"/>
              <a:t>Matrices, Elimination, LU factorization, nullspaces and other subspaces, bases and dimensions, vector spaces, complexity. (Book: 1–3.5, 11.1)</a:t>
            </a:r>
            <a:endParaRPr sz="1820"/>
          </a:p>
          <a:p>
            <a:pPr indent="-361950" lvl="0" marL="342900" rtl="0" algn="l">
              <a:lnSpc>
                <a:spcPct val="110000"/>
              </a:lnSpc>
              <a:spcBef>
                <a:spcPts val="304"/>
              </a:spcBef>
              <a:spcAft>
                <a:spcPts val="0"/>
              </a:spcAft>
              <a:buClr>
                <a:srgbClr val="0000FF"/>
              </a:buClr>
              <a:buSzPts val="1820"/>
              <a:buChar char="•"/>
            </a:pPr>
            <a:r>
              <a:rPr lang="en-US" sz="1820">
                <a:solidFill>
                  <a:srgbClr val="0000FF"/>
                </a:solidFill>
              </a:rPr>
              <a:t>Exam 2: Friday 4/1. </a:t>
            </a:r>
            <a:r>
              <a:rPr lang="en-US" sz="1820"/>
              <a:t>Orthogonality, projections, least-squares, QR, Gram–Schmidt, orthogonal functions, determinants, infinite dimensional vector spaces  (Book: 1–5, 10.5).  Concentrating on material since exam 1, but linear algebra is cumulative!</a:t>
            </a:r>
            <a:endParaRPr sz="1820"/>
          </a:p>
          <a:p>
            <a:pPr indent="-361950" lvl="0" marL="342900" rtl="0" algn="l">
              <a:lnSpc>
                <a:spcPct val="110000"/>
              </a:lnSpc>
              <a:spcBef>
                <a:spcPts val="304"/>
              </a:spcBef>
              <a:spcAft>
                <a:spcPts val="0"/>
              </a:spcAft>
              <a:buClr>
                <a:srgbClr val="0000FF"/>
              </a:buClr>
              <a:buSzPts val="1820"/>
              <a:buChar char="•"/>
            </a:pPr>
            <a:r>
              <a:rPr lang="en-US" sz="1820">
                <a:solidFill>
                  <a:srgbClr val="0000FF"/>
                </a:solidFill>
              </a:rPr>
              <a:t>Exam 3: Friday 5/6.</a:t>
            </a:r>
            <a:r>
              <a:rPr lang="en-US" sz="1820"/>
              <a:t> Eigenvectors, determinants, similar matrices, Markov matrices, ODEs, symmetric matrices, definite matrices, matrices from graphs and engineering. (Book: 1–7, 10.1–3.)</a:t>
            </a:r>
            <a:endParaRPr sz="1820"/>
          </a:p>
          <a:p>
            <a:pPr indent="-361950" lvl="0" marL="342900" rtl="0" algn="l">
              <a:lnSpc>
                <a:spcPct val="110000"/>
              </a:lnSpc>
              <a:spcBef>
                <a:spcPts val="304"/>
              </a:spcBef>
              <a:spcAft>
                <a:spcPts val="0"/>
              </a:spcAft>
              <a:buClr>
                <a:srgbClr val="0000FF"/>
              </a:buClr>
              <a:buSzPts val="1820"/>
              <a:buChar char="•"/>
            </a:pPr>
            <a:r>
              <a:rPr lang="en-US" sz="1820">
                <a:solidFill>
                  <a:srgbClr val="0000FF"/>
                </a:solidFill>
              </a:rPr>
              <a:t>Other possible topics: </a:t>
            </a:r>
            <a:r>
              <a:rPr lang="en-US" sz="1820"/>
              <a:t>defective matrices, SVD and principal-components analysis, sparse matrices and iterative methods, complex matrices, linear operators on functions, matrix calculus &amp; optimization / root-finding.</a:t>
            </a:r>
            <a:endParaRPr sz="1820"/>
          </a:p>
          <a:p>
            <a:pPr indent="-361950" lvl="0" marL="342900" rtl="0" algn="l">
              <a:lnSpc>
                <a:spcPct val="110000"/>
              </a:lnSpc>
              <a:spcBef>
                <a:spcPts val="304"/>
              </a:spcBef>
              <a:spcAft>
                <a:spcPts val="0"/>
              </a:spcAft>
              <a:buClr>
                <a:srgbClr val="0000FF"/>
              </a:buClr>
              <a:buSzPts val="1820"/>
              <a:buChar char="•"/>
            </a:pPr>
            <a:r>
              <a:rPr lang="en-US" sz="1820">
                <a:solidFill>
                  <a:srgbClr val="0000FF"/>
                </a:solidFill>
              </a:rPr>
              <a:t>Final exam: </a:t>
            </a:r>
            <a:r>
              <a:rPr lang="en-US" sz="1820"/>
              <a:t>all of the above.</a:t>
            </a:r>
            <a:endParaRPr sz="1820"/>
          </a:p>
          <a:p>
            <a:pPr indent="-246380" lvl="0" marL="342900" rtl="0" algn="l">
              <a:lnSpc>
                <a:spcPct val="110000"/>
              </a:lnSpc>
              <a:spcBef>
                <a:spcPts val="304"/>
              </a:spcBef>
              <a:spcAft>
                <a:spcPts val="0"/>
              </a:spcAft>
              <a:buClr>
                <a:schemeClr val="dk1"/>
              </a:buClr>
              <a:buSzPts val="1520"/>
              <a:buNone/>
            </a:pPr>
            <a:r>
              <a:t/>
            </a:r>
            <a:endParaRPr sz="1820"/>
          </a:p>
        </p:txBody>
      </p:sp>
      <p:sp>
        <p:nvSpPr>
          <p:cNvPr id="107" name="Google Shape;107;p16"/>
          <p:cNvSpPr txBox="1"/>
          <p:nvPr/>
        </p:nvSpPr>
        <p:spPr>
          <a:xfrm>
            <a:off x="175525" y="6290825"/>
            <a:ext cx="8844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Before each exam, a definitive list of topics 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will be announced, along with a review session.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7"/>
          <p:cNvSpPr txBox="1"/>
          <p:nvPr>
            <p:ph type="title"/>
          </p:nvPr>
        </p:nvSpPr>
        <p:spPr>
          <a:xfrm>
            <a:off x="457200" y="1255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What is 18.06 about?</a:t>
            </a:r>
            <a:endParaRPr/>
          </a:p>
        </p:txBody>
      </p:sp>
      <p:pic>
        <p:nvPicPr>
          <p:cNvPr id="113" name="Google Shape;113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74906" y="1157253"/>
            <a:ext cx="3189692" cy="170538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7"/>
          <p:cNvSpPr txBox="1"/>
          <p:nvPr/>
        </p:nvSpPr>
        <p:spPr>
          <a:xfrm>
            <a:off x="385350" y="1289000"/>
            <a:ext cx="51783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High school:</a:t>
            </a:r>
            <a:endParaRPr sz="15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lang="en-US" sz="21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3 “linear” equations</a:t>
            </a:r>
            <a:endParaRPr sz="15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(only ± and × constants)</a:t>
            </a:r>
            <a:endParaRPr sz="15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lang="en-US" sz="21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in 3 unknowns</a:t>
            </a:r>
            <a:endParaRPr sz="15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Method: </a:t>
            </a:r>
            <a:r>
              <a:rPr lang="en-US" sz="21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eliminate unknowns one at a time</a:t>
            </a:r>
            <a:r>
              <a:rPr lang="en-US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500"/>
          </a:p>
        </p:txBody>
      </p:sp>
      <p:sp>
        <p:nvSpPr>
          <p:cNvPr id="115" name="Google Shape;115;p17"/>
          <p:cNvSpPr txBox="1"/>
          <p:nvPr/>
        </p:nvSpPr>
        <p:spPr>
          <a:xfrm>
            <a:off x="124599" y="3689174"/>
            <a:ext cx="3513402" cy="28007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Equivalent </a:t>
            </a:r>
            <a:r>
              <a:rPr lang="en-US" sz="2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matrix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problem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Ax = b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Ax is a “</a:t>
            </a:r>
            <a:r>
              <a:rPr lang="en-US" sz="24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linear operation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:”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A(x+y) = Ax + Ay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A(3x) = 3Ax</a:t>
            </a:r>
            <a:endParaRPr/>
          </a:p>
        </p:txBody>
      </p:sp>
      <p:pic>
        <p:nvPicPr>
          <p:cNvPr id="116" name="Google Shape;116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20355" y="3830288"/>
            <a:ext cx="5178425" cy="2020888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7"/>
          <p:cNvSpPr txBox="1"/>
          <p:nvPr/>
        </p:nvSpPr>
        <p:spPr>
          <a:xfrm>
            <a:off x="5094094" y="5771436"/>
            <a:ext cx="39243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endParaRPr/>
          </a:p>
        </p:txBody>
      </p:sp>
      <p:sp>
        <p:nvSpPr>
          <p:cNvPr id="118" name="Google Shape;118;p17"/>
          <p:cNvSpPr txBox="1"/>
          <p:nvPr/>
        </p:nvSpPr>
        <p:spPr>
          <a:xfrm>
            <a:off x="6718000" y="5771436"/>
            <a:ext cx="340182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endParaRPr/>
          </a:p>
        </p:txBody>
      </p:sp>
      <p:sp>
        <p:nvSpPr>
          <p:cNvPr id="119" name="Google Shape;119;p17"/>
          <p:cNvSpPr txBox="1"/>
          <p:nvPr/>
        </p:nvSpPr>
        <p:spPr>
          <a:xfrm>
            <a:off x="8140326" y="5771436"/>
            <a:ext cx="373319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b</a:t>
            </a:r>
            <a:endParaRPr/>
          </a:p>
        </p:txBody>
      </p:sp>
      <p:grpSp>
        <p:nvGrpSpPr>
          <p:cNvPr id="120" name="Google Shape;120;p17"/>
          <p:cNvGrpSpPr/>
          <p:nvPr/>
        </p:nvGrpSpPr>
        <p:grpSpPr>
          <a:xfrm>
            <a:off x="4011366" y="1770907"/>
            <a:ext cx="4474992" cy="4000529"/>
            <a:chOff x="4011366" y="2214427"/>
            <a:chExt cx="4474992" cy="4000529"/>
          </a:xfrm>
        </p:grpSpPr>
        <p:sp>
          <p:nvSpPr>
            <p:cNvPr id="121" name="Google Shape;121;p17"/>
            <p:cNvSpPr/>
            <p:nvPr/>
          </p:nvSpPr>
          <p:spPr>
            <a:xfrm>
              <a:off x="4011366" y="5085241"/>
              <a:ext cx="2177023" cy="367896"/>
            </a:xfrm>
            <a:prstGeom prst="rect">
              <a:avLst/>
            </a:prstGeom>
            <a:noFill/>
            <a:ln cap="flat" cmpd="sng" w="19050">
              <a:solidFill>
                <a:srgbClr val="FF00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" name="Google Shape;122;p17"/>
            <p:cNvSpPr/>
            <p:nvPr/>
          </p:nvSpPr>
          <p:spPr>
            <a:xfrm>
              <a:off x="6697758" y="4468466"/>
              <a:ext cx="360424" cy="1746490"/>
            </a:xfrm>
            <a:prstGeom prst="rect">
              <a:avLst/>
            </a:prstGeom>
            <a:noFill/>
            <a:ln cap="flat" cmpd="sng" w="19050">
              <a:solidFill>
                <a:srgbClr val="FF00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" name="Google Shape;123;p17"/>
            <p:cNvSpPr/>
            <p:nvPr/>
          </p:nvSpPr>
          <p:spPr>
            <a:xfrm>
              <a:off x="8081935" y="5085241"/>
              <a:ext cx="404423" cy="367896"/>
            </a:xfrm>
            <a:prstGeom prst="rect">
              <a:avLst/>
            </a:prstGeom>
            <a:noFill/>
            <a:ln cap="flat" cmpd="sng" w="19050">
              <a:solidFill>
                <a:srgbClr val="FF00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" name="Google Shape;124;p17"/>
            <p:cNvSpPr/>
            <p:nvPr/>
          </p:nvSpPr>
          <p:spPr>
            <a:xfrm>
              <a:off x="4587968" y="2214427"/>
              <a:ext cx="2961061" cy="486942"/>
            </a:xfrm>
            <a:prstGeom prst="rect">
              <a:avLst/>
            </a:prstGeom>
            <a:noFill/>
            <a:ln cap="flat" cmpd="sng" w="19050">
              <a:solidFill>
                <a:srgbClr val="FF00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" name="Google Shape;125;p17"/>
            <p:cNvSpPr txBox="1"/>
            <p:nvPr/>
          </p:nvSpPr>
          <p:spPr>
            <a:xfrm>
              <a:off x="4474906" y="3948028"/>
              <a:ext cx="3804384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rPr>
                <a:t>take “dot products” of rows × columns</a:t>
              </a:r>
              <a:endParaRPr/>
            </a:p>
          </p:txBody>
        </p:sp>
      </p:grpSp>
      <p:sp>
        <p:nvSpPr>
          <p:cNvPr id="126" name="Google Shape;126;p17"/>
          <p:cNvSpPr txBox="1"/>
          <p:nvPr/>
        </p:nvSpPr>
        <p:spPr>
          <a:xfrm>
            <a:off x="4676568" y="6148020"/>
            <a:ext cx="1261884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matrix of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coefficients</a:t>
            </a:r>
            <a:endParaRPr/>
          </a:p>
        </p:txBody>
      </p:sp>
      <p:sp>
        <p:nvSpPr>
          <p:cNvPr id="127" name="Google Shape;127;p17"/>
          <p:cNvSpPr txBox="1"/>
          <p:nvPr/>
        </p:nvSpPr>
        <p:spPr>
          <a:xfrm>
            <a:off x="6342223" y="6148020"/>
            <a:ext cx="1151728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vector of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unknowns</a:t>
            </a:r>
            <a:endParaRPr/>
          </a:p>
        </p:txBody>
      </p:sp>
      <p:sp>
        <p:nvSpPr>
          <p:cNvPr id="128" name="Google Shape;128;p17"/>
          <p:cNvSpPr txBox="1"/>
          <p:nvPr/>
        </p:nvSpPr>
        <p:spPr>
          <a:xfrm>
            <a:off x="7523134" y="6148020"/>
            <a:ext cx="1697901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vector of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right-hand sides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8"/>
          <p:cNvSpPr txBox="1"/>
          <p:nvPr>
            <p:ph type="title"/>
          </p:nvPr>
        </p:nvSpPr>
        <p:spPr>
          <a:xfrm>
            <a:off x="457200" y="4279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What is 18.06 about?</a:t>
            </a:r>
            <a:endParaRPr/>
          </a:p>
        </p:txBody>
      </p:sp>
      <p:sp>
        <p:nvSpPr>
          <p:cNvPr id="134" name="Google Shape;134;p18"/>
          <p:cNvSpPr txBox="1"/>
          <p:nvPr/>
        </p:nvSpPr>
        <p:spPr>
          <a:xfrm>
            <a:off x="102357" y="1431331"/>
            <a:ext cx="3617998" cy="16927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Linear system of equations,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</a:t>
            </a:r>
            <a:r>
              <a:rPr lang="en-US" sz="2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matrix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form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Ax = b</a:t>
            </a:r>
            <a:endParaRPr/>
          </a:p>
        </p:txBody>
      </p:sp>
      <p:pic>
        <p:nvPicPr>
          <p:cNvPr id="135" name="Google Shape;135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50408" y="1169245"/>
            <a:ext cx="5178425" cy="2020888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8"/>
          <p:cNvSpPr txBox="1"/>
          <p:nvPr/>
        </p:nvSpPr>
        <p:spPr>
          <a:xfrm>
            <a:off x="5124147" y="3110393"/>
            <a:ext cx="39243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endParaRPr/>
          </a:p>
        </p:txBody>
      </p:sp>
      <p:sp>
        <p:nvSpPr>
          <p:cNvPr id="137" name="Google Shape;137;p18"/>
          <p:cNvSpPr txBox="1"/>
          <p:nvPr/>
        </p:nvSpPr>
        <p:spPr>
          <a:xfrm>
            <a:off x="6748053" y="3110393"/>
            <a:ext cx="340182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endParaRPr/>
          </a:p>
        </p:txBody>
      </p:sp>
      <p:sp>
        <p:nvSpPr>
          <p:cNvPr id="138" name="Google Shape;138;p18"/>
          <p:cNvSpPr txBox="1"/>
          <p:nvPr/>
        </p:nvSpPr>
        <p:spPr>
          <a:xfrm>
            <a:off x="8170379" y="3110393"/>
            <a:ext cx="373319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b</a:t>
            </a:r>
            <a:endParaRPr/>
          </a:p>
        </p:txBody>
      </p:sp>
      <p:sp>
        <p:nvSpPr>
          <p:cNvPr id="139" name="Google Shape;139;p18"/>
          <p:cNvSpPr txBox="1"/>
          <p:nvPr/>
        </p:nvSpPr>
        <p:spPr>
          <a:xfrm>
            <a:off x="407150" y="3758525"/>
            <a:ext cx="8521800" cy="30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Will we learn </a:t>
            </a:r>
            <a:r>
              <a:rPr lang="en-US" sz="19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faster methods to solve this?  </a:t>
            </a:r>
            <a:r>
              <a:rPr lang="en-US" sz="19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No</a:t>
            </a:r>
            <a:r>
              <a:rPr lang="en-US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(Except if A is special.) The standard “Gaussian elimination” (and “LU factorization”) matrix methods are</a:t>
            </a:r>
            <a:r>
              <a:rPr lang="en-US" sz="19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just a slightly more organized</a:t>
            </a:r>
            <a:r>
              <a:rPr lang="en-US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version of the high-school algebra elimination technique.</a:t>
            </a:r>
            <a:endParaRPr sz="15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Will we get better at doing these calculations by hand? </a:t>
            </a:r>
            <a:r>
              <a:rPr lang="en-US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Maybe, but </a:t>
            </a:r>
            <a:r>
              <a:rPr lang="en-US" sz="19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who cares? </a:t>
            </a:r>
            <a:r>
              <a:rPr lang="en-US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Nowadays, all important matrix calculations are done by computers.</a:t>
            </a:r>
            <a:endParaRPr sz="15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Will we learn </a:t>
            </a:r>
            <a:r>
              <a:rPr lang="en-US" sz="19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more about the computer algorithms? </a:t>
            </a:r>
            <a:r>
              <a:rPr lang="en-US" sz="19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A little. </a:t>
            </a:r>
            <a:r>
              <a:rPr lang="en-US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But mostly the techniques for “serious” numerical linear-algebra are </a:t>
            </a:r>
            <a:r>
              <a:rPr lang="en-US" sz="19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topics for another course </a:t>
            </a:r>
            <a:r>
              <a:rPr lang="en-US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(e.g. </a:t>
            </a:r>
            <a:r>
              <a:rPr lang="en-US" sz="19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18.335</a:t>
            </a:r>
            <a:r>
              <a:rPr lang="en-US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).</a:t>
            </a:r>
            <a:endParaRPr sz="15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9"/>
          <p:cNvSpPr txBox="1"/>
          <p:nvPr>
            <p:ph type="title"/>
          </p:nvPr>
        </p:nvSpPr>
        <p:spPr>
          <a:xfrm>
            <a:off x="133544" y="274638"/>
            <a:ext cx="8876912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US"/>
              <a:t>How do we </a:t>
            </a:r>
            <a:r>
              <a:rPr i="1" lang="en-US"/>
              <a:t>think</a:t>
            </a:r>
            <a:r>
              <a:rPr lang="en-US"/>
              <a:t> about linear systems?</a:t>
            </a:r>
            <a:br>
              <a:rPr lang="en-US"/>
            </a:br>
            <a:r>
              <a:rPr lang="en-US" sz="3600"/>
              <a:t>(imagine someone gives you a 10</a:t>
            </a:r>
            <a:r>
              <a:rPr baseline="30000" lang="en-US" sz="3600"/>
              <a:t>6</a:t>
            </a:r>
            <a:r>
              <a:rPr lang="en-US" sz="3600"/>
              <a:t>×10</a:t>
            </a:r>
            <a:r>
              <a:rPr baseline="30000" lang="en-US" sz="3600"/>
              <a:t>6</a:t>
            </a:r>
            <a:r>
              <a:rPr lang="en-US" sz="3600"/>
              <a:t> matrix)</a:t>
            </a:r>
            <a:endParaRPr/>
          </a:p>
        </p:txBody>
      </p:sp>
      <p:sp>
        <p:nvSpPr>
          <p:cNvPr id="145" name="Google Shape;145;p19"/>
          <p:cNvSpPr txBox="1"/>
          <p:nvPr>
            <p:ph idx="1" type="body"/>
          </p:nvPr>
        </p:nvSpPr>
        <p:spPr>
          <a:xfrm>
            <a:off x="225400" y="1599000"/>
            <a:ext cx="8870100" cy="510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9250" lvl="0" marL="3429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60"/>
              <a:buChar char="•"/>
            </a:pPr>
            <a:r>
              <a:rPr lang="en-US" sz="1860"/>
              <a:t>All the formulas for 2×2 and 3×3 matrices would fit on one piece of paper. They aren’t the reason why linear algebra is important (as a class or a field of study).</a:t>
            </a:r>
            <a:endParaRPr sz="1860"/>
          </a:p>
          <a:p>
            <a:pPr indent="-349250" lvl="0" marL="342900" rtl="0" algn="l">
              <a:lnSpc>
                <a:spcPct val="13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60"/>
              <a:buChar char="•"/>
            </a:pPr>
            <a:r>
              <a:rPr lang="en-US" sz="1860"/>
              <a:t>Large problems are solved by computers, but must be </a:t>
            </a:r>
            <a:r>
              <a:rPr lang="en-US" sz="1860">
                <a:solidFill>
                  <a:srgbClr val="FF0000"/>
                </a:solidFill>
              </a:rPr>
              <a:t>understood by human beings. </a:t>
            </a:r>
            <a:r>
              <a:rPr lang="en-US" sz="1860"/>
              <a:t>(And we need to give computers the right tasks!)</a:t>
            </a:r>
            <a:endParaRPr sz="1860"/>
          </a:p>
          <a:p>
            <a:pPr indent="-349250" lvl="0" marL="342900" rtl="0" algn="l">
              <a:lnSpc>
                <a:spcPct val="13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60"/>
              <a:buChar char="•"/>
            </a:pPr>
            <a:r>
              <a:rPr lang="en-US" sz="1860"/>
              <a:t>Understand </a:t>
            </a:r>
            <a:r>
              <a:rPr lang="en-US" sz="1860">
                <a:solidFill>
                  <a:srgbClr val="0C00FF"/>
                </a:solidFill>
              </a:rPr>
              <a:t>non-square problems</a:t>
            </a:r>
            <a:r>
              <a:rPr lang="en-US" sz="1860"/>
              <a:t>: #equations &gt; #unknowns or vice versa</a:t>
            </a:r>
            <a:endParaRPr sz="1860"/>
          </a:p>
          <a:p>
            <a:pPr indent="-349250" lvl="0" marL="342900" rtl="0" algn="l">
              <a:lnSpc>
                <a:spcPct val="130000"/>
              </a:lnSpc>
              <a:spcBef>
                <a:spcPts val="352"/>
              </a:spcBef>
              <a:spcAft>
                <a:spcPts val="0"/>
              </a:spcAft>
              <a:buClr>
                <a:srgbClr val="FF0000"/>
              </a:buClr>
              <a:buSzPts val="1860"/>
              <a:buChar char="•"/>
            </a:pPr>
            <a:r>
              <a:rPr lang="en-US" sz="1860">
                <a:solidFill>
                  <a:srgbClr val="FF0000"/>
                </a:solidFill>
              </a:rPr>
              <a:t>Break up matrices into simpler pieces</a:t>
            </a:r>
            <a:endParaRPr sz="1860"/>
          </a:p>
          <a:p>
            <a:pPr indent="-298450" lvl="1" marL="742950" rtl="0" algn="l">
              <a:lnSpc>
                <a:spcPct val="130000"/>
              </a:lnSpc>
              <a:spcBef>
                <a:spcPts val="308"/>
              </a:spcBef>
              <a:spcAft>
                <a:spcPts val="0"/>
              </a:spcAft>
              <a:buClr>
                <a:schemeClr val="dk1"/>
              </a:buClr>
              <a:buSzPts val="1740"/>
              <a:buChar char="–"/>
            </a:pPr>
            <a:r>
              <a:rPr lang="en-US" sz="1740"/>
              <a:t>Factorize matrices into </a:t>
            </a:r>
            <a:r>
              <a:rPr lang="en-US" sz="1740">
                <a:solidFill>
                  <a:srgbClr val="0000FF"/>
                </a:solidFill>
              </a:rPr>
              <a:t>products of simpler matrices</a:t>
            </a:r>
            <a:r>
              <a:rPr lang="en-US" sz="1740"/>
              <a:t>: A=LU (triangular: Gauss), A=QR (orthogonal/triangular), A=XΛX</a:t>
            </a:r>
            <a:r>
              <a:rPr baseline="30000" lang="en-US" sz="1740"/>
              <a:t>–1</a:t>
            </a:r>
            <a:r>
              <a:rPr lang="en-US" sz="1740"/>
              <a:t> (diagonal: eigenvecs/vals), A=UΣV* (orthogonal/diagonal: SVD), …</a:t>
            </a:r>
            <a:endParaRPr sz="1740"/>
          </a:p>
          <a:p>
            <a:pPr indent="-298450" lvl="1" marL="742950" rtl="0" algn="l">
              <a:lnSpc>
                <a:spcPct val="130000"/>
              </a:lnSpc>
              <a:spcBef>
                <a:spcPts val="308"/>
              </a:spcBef>
              <a:spcAft>
                <a:spcPts val="0"/>
              </a:spcAft>
              <a:buClr>
                <a:srgbClr val="0000FF"/>
              </a:buClr>
              <a:buSzPts val="1740"/>
              <a:buChar char="–"/>
            </a:pPr>
            <a:r>
              <a:rPr lang="en-US" sz="1740">
                <a:solidFill>
                  <a:srgbClr val="0000FF"/>
                </a:solidFill>
              </a:rPr>
              <a:t>Submatrices </a:t>
            </a:r>
            <a:r>
              <a:rPr lang="en-US" sz="1740"/>
              <a:t>(matrices of matrices).</a:t>
            </a:r>
            <a:endParaRPr sz="1740"/>
          </a:p>
          <a:p>
            <a:pPr indent="-349250" lvl="0" marL="342900" rtl="0" algn="l">
              <a:lnSpc>
                <a:spcPct val="130000"/>
              </a:lnSpc>
              <a:spcBef>
                <a:spcPts val="352"/>
              </a:spcBef>
              <a:spcAft>
                <a:spcPts val="0"/>
              </a:spcAft>
              <a:buClr>
                <a:srgbClr val="FF0000"/>
              </a:buClr>
              <a:buSzPts val="1860"/>
              <a:buChar char="•"/>
            </a:pPr>
            <a:r>
              <a:rPr lang="en-US" sz="1860">
                <a:solidFill>
                  <a:srgbClr val="FF0000"/>
                </a:solidFill>
              </a:rPr>
              <a:t>Break up vectors into simpler pieces</a:t>
            </a:r>
            <a:r>
              <a:rPr lang="en-US" sz="1860"/>
              <a:t>: </a:t>
            </a:r>
            <a:r>
              <a:rPr lang="en-US" sz="1860">
                <a:solidFill>
                  <a:srgbClr val="0000FF"/>
                </a:solidFill>
              </a:rPr>
              <a:t>subspaces</a:t>
            </a:r>
            <a:r>
              <a:rPr lang="en-US" sz="1860"/>
              <a:t> and basis choices.</a:t>
            </a:r>
            <a:endParaRPr sz="1860"/>
          </a:p>
          <a:p>
            <a:pPr indent="-349250" lvl="0" marL="342900" rtl="0" algn="l">
              <a:lnSpc>
                <a:spcPct val="13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60"/>
              <a:buChar char="•"/>
            </a:pPr>
            <a:r>
              <a:rPr lang="en-US" sz="1860"/>
              <a:t>Algebraic </a:t>
            </a:r>
            <a:r>
              <a:rPr lang="en-US" sz="1860">
                <a:solidFill>
                  <a:srgbClr val="FF0000"/>
                </a:solidFill>
              </a:rPr>
              <a:t>manipulations to turn harder/unfamiliar problems </a:t>
            </a:r>
            <a:r>
              <a:rPr lang="en-US" sz="1860"/>
              <a:t>(e.g. minimization or differential equations) into </a:t>
            </a:r>
            <a:r>
              <a:rPr lang="en-US" sz="1860">
                <a:solidFill>
                  <a:srgbClr val="FF0000"/>
                </a:solidFill>
              </a:rPr>
              <a:t>simpler/familiar </a:t>
            </a:r>
            <a:r>
              <a:rPr lang="en-US" sz="1860"/>
              <a:t>ones: </a:t>
            </a:r>
            <a:r>
              <a:rPr lang="en-US" sz="1860">
                <a:solidFill>
                  <a:srgbClr val="0000FF"/>
                </a:solidFill>
              </a:rPr>
              <a:t>algebra on whole matrices at once</a:t>
            </a:r>
            <a:endParaRPr sz="1860"/>
          </a:p>
          <a:p>
            <a:pPr indent="-231140" lvl="0" marL="342900" rtl="0" algn="l">
              <a:lnSpc>
                <a:spcPct val="13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760"/>
              <a:buNone/>
            </a:pPr>
            <a:r>
              <a:t/>
            </a:r>
            <a:endParaRPr sz="1860"/>
          </a:p>
          <a:p>
            <a:pPr indent="-231140" lvl="0" marL="342900" rtl="0" algn="l">
              <a:lnSpc>
                <a:spcPct val="13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760"/>
              <a:buNone/>
            </a:pPr>
            <a:r>
              <a:t/>
            </a:r>
            <a:endParaRPr sz="186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0"/>
          <p:cNvSpPr txBox="1"/>
          <p:nvPr/>
        </p:nvSpPr>
        <p:spPr>
          <a:xfrm>
            <a:off x="726150" y="526175"/>
            <a:ext cx="7729500" cy="60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3366FF"/>
                </a:solidFill>
                <a:latin typeface="Calibri"/>
                <a:ea typeface="Calibri"/>
                <a:cs typeface="Calibri"/>
                <a:sym typeface="Calibri"/>
              </a:rPr>
              <a:t>Don’t expect a lot of “turn the crank” problems</a:t>
            </a:r>
            <a:endParaRPr sz="20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 psets or exams of the form</a:t>
            </a:r>
            <a:endParaRPr sz="20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“solve this system of equations.”</a:t>
            </a:r>
            <a:endParaRPr sz="20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… we will turn it upside-down, give you the answer and ask the question, ask about properties of the solution from partial information, give you a factorization and ask how to use it … the general goal is to </a:t>
            </a:r>
            <a:r>
              <a:rPr lang="en-US" sz="3000">
                <a:solidFill>
                  <a:srgbClr val="3366FF"/>
                </a:solidFill>
                <a:latin typeface="Calibri"/>
                <a:ea typeface="Calibri"/>
                <a:cs typeface="Calibri"/>
                <a:sym typeface="Calibri"/>
              </a:rPr>
              <a:t>require you to understand the crank </a:t>
            </a:r>
            <a:r>
              <a:rPr lang="en-US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rather than just turn it.</a:t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Fundamentally more abstract than 18.01–18.03!</a:t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1"/>
          <p:cNvSpPr txBox="1"/>
          <p:nvPr>
            <p:ph type="title"/>
          </p:nvPr>
        </p:nvSpPr>
        <p:spPr>
          <a:xfrm>
            <a:off x="457200" y="545430"/>
            <a:ext cx="8229600" cy="57326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Where do big matrices</a:t>
            </a:r>
            <a:br>
              <a:rPr lang="en-US"/>
            </a:br>
            <a:r>
              <a:rPr lang="en-US"/>
              <a:t>come from?</a:t>
            </a:r>
            <a:br>
              <a:rPr lang="en-US"/>
            </a:br>
            <a:br>
              <a:rPr lang="en-US"/>
            </a:br>
            <a:r>
              <a:rPr lang="en-US" sz="3200"/>
              <a:t>Lots of examples in many fields,</a:t>
            </a:r>
            <a:br>
              <a:rPr lang="en-US" sz="3200"/>
            </a:br>
            <a:r>
              <a:rPr lang="en-US" sz="3200"/>
              <a:t>but here are a couple that are</a:t>
            </a:r>
            <a:br>
              <a:rPr lang="en-US" sz="3200"/>
            </a:br>
            <a:r>
              <a:rPr lang="en-US" sz="3200"/>
              <a:t>relatively easy to understand…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